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96" r:id="rId2"/>
    <p:sldId id="293" r:id="rId3"/>
    <p:sldId id="308" r:id="rId4"/>
    <p:sldId id="307" r:id="rId5"/>
    <p:sldId id="309" r:id="rId6"/>
    <p:sldId id="310" r:id="rId7"/>
    <p:sldId id="306" r:id="rId8"/>
    <p:sldId id="311" r:id="rId9"/>
    <p:sldId id="335" r:id="rId10"/>
    <p:sldId id="312" r:id="rId11"/>
    <p:sldId id="334" r:id="rId12"/>
    <p:sldId id="313" r:id="rId13"/>
    <p:sldId id="268" r:id="rId14"/>
    <p:sldId id="336" r:id="rId15"/>
    <p:sldId id="314" r:id="rId16"/>
    <p:sldId id="315" r:id="rId17"/>
    <p:sldId id="338" r:id="rId18"/>
    <p:sldId id="339" r:id="rId19"/>
    <p:sldId id="340" r:id="rId20"/>
    <p:sldId id="341" r:id="rId21"/>
    <p:sldId id="342" r:id="rId22"/>
    <p:sldId id="343" r:id="rId23"/>
    <p:sldId id="344" r:id="rId24"/>
    <p:sldId id="345" r:id="rId25"/>
    <p:sldId id="346" r:id="rId26"/>
    <p:sldId id="331" r:id="rId27"/>
    <p:sldId id="299" r:id="rId28"/>
    <p:sldId id="337" r:id="rId29"/>
    <p:sldId id="302" r:id="rId30"/>
    <p:sldId id="305"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C74FA0-7681-1E43-9DC8-4E7B45B14299}" type="datetimeFigureOut">
              <a:rPr lang="fr-FR" smtClean="0"/>
              <a:t>21/11/2022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D437ED-60A4-BF4B-BB9B-C691E7EE7C87}" type="slidenum">
              <a:rPr lang="fr-FR" smtClean="0"/>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9BE21-D4A3-5347-BE01-5BCBFA4C3F62}" type="datetimeFigureOut">
              <a:rPr lang="fr-FR" smtClean="0"/>
              <a:t>21/11/2022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F55AC-432E-1C41-92D6-9C67710D807A}"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C10401-1307-D742-A694-CDA73FE3D23E}"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03F0-ECAF-1846-87D9-79A22CC75F3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0401-1307-D742-A694-CDA73FE3D23E}" type="datetimeFigureOut">
              <a:rPr lang="fr-FR" smtClean="0"/>
              <a:pPr/>
              <a:t>21/11/2022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403F0-ECAF-1846-87D9-79A22CC75F3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b="1" dirty="0">
                <a:latin typeface="Times New Roman"/>
                <a:cs typeface="Times New Roman"/>
              </a:rPr>
              <a:t>Saint Augustin (354 - 430)</a:t>
            </a:r>
          </a:p>
        </p:txBody>
      </p:sp>
      <p:pic>
        <p:nvPicPr>
          <p:cNvPr id="4" name="Espace réservé du contenu 3" descr="ob_d78de7_sandro-botticelli-050.jpg"/>
          <p:cNvPicPr>
            <a:picLocks noGrp="1" noChangeAspect="1"/>
          </p:cNvPicPr>
          <p:nvPr>
            <p:ph idx="1"/>
          </p:nvPr>
        </p:nvPicPr>
        <p:blipFill>
          <a:blip r:embed="rId2"/>
          <a:srcRect l="-89736" r="-89736"/>
          <a:stretch>
            <a:fillRect/>
          </a:stretch>
        </p:blipFill>
        <p:spPr>
          <a:xfrm>
            <a:off x="-524462" y="1143000"/>
            <a:ext cx="10056505" cy="553069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269948"/>
            <a:ext cx="9144000" cy="3976944"/>
          </a:xfrm>
        </p:spPr>
        <p:txBody>
          <a:bodyPr>
            <a:normAutofit/>
          </a:bodyPr>
          <a:lstStyle/>
          <a:p>
            <a:r>
              <a:rPr lang="fr-FR" dirty="0"/>
              <a:t>Augustin se convertit au christianisme </a:t>
            </a:r>
            <a:br>
              <a:rPr lang="fr-FR" dirty="0"/>
            </a:br>
            <a:r>
              <a:rPr lang="fr-FR" dirty="0"/>
              <a:t>le 15 août 386 et il est baptisé à 32 ans par Ambroise évêque de Milan , </a:t>
            </a:r>
            <a:br>
              <a:rPr lang="fr-FR" dirty="0"/>
            </a:br>
            <a:r>
              <a:rPr lang="fr-FR" dirty="0"/>
              <a:t>le 24 avril 387.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baptême de Saint Augustin </a:t>
            </a:r>
          </a:p>
        </p:txBody>
      </p:sp>
      <p:pic>
        <p:nvPicPr>
          <p:cNvPr id="4" name="Espace réservé du contenu 3" descr="800px-Bernardino_poccetti_e_bottega,_battesimo_di_sant'agostino,_1597,_00.jpg"/>
          <p:cNvPicPr>
            <a:picLocks noGrp="1" noChangeAspect="1"/>
          </p:cNvPicPr>
          <p:nvPr>
            <p:ph idx="1"/>
          </p:nvPr>
        </p:nvPicPr>
        <p:blipFill>
          <a:blip r:embed="rId2"/>
          <a:srcRect l="-14550" r="-14550"/>
          <a:stretch>
            <a:fillRect/>
          </a:stretch>
        </p:blipFill>
        <p:spPr>
          <a:xfrm>
            <a:off x="-140321" y="1600200"/>
            <a:ext cx="9284321" cy="510601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int_Augustin.jpg"/>
          <p:cNvPicPr>
            <a:picLocks noGrp="1" noChangeAspect="1"/>
          </p:cNvPicPr>
          <p:nvPr>
            <p:ph idx="1"/>
          </p:nvPr>
        </p:nvPicPr>
        <p:blipFill>
          <a:blip r:embed="rId2"/>
          <a:srcRect l="-66008" r="-66008"/>
          <a:stretch>
            <a:fillRect/>
          </a:stretch>
        </p:blipFill>
        <p:spPr>
          <a:xfrm>
            <a:off x="-1572154" y="0"/>
            <a:ext cx="12469963"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frique-algerie-annaba-hippone-quartier-chretien-jc-golvin.jpg"/>
          <p:cNvPicPr>
            <a:picLocks noGrp="1" noChangeAspect="1"/>
          </p:cNvPicPr>
          <p:nvPr>
            <p:ph idx="1"/>
          </p:nvPr>
        </p:nvPicPr>
        <p:blipFill>
          <a:blip r:embed="rId2"/>
          <a:srcRect l="-1757" r="-1757"/>
          <a:stretch>
            <a:fillRect/>
          </a:stretch>
        </p:blipFill>
        <p:spPr>
          <a:xfrm>
            <a:off x="-235773" y="837688"/>
            <a:ext cx="9616084" cy="528847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cq5dam.thumbnail.cropped.1500.844-2.jpeg"/>
          <p:cNvPicPr>
            <a:picLocks noGrp="1" noChangeAspect="1"/>
          </p:cNvPicPr>
          <p:nvPr>
            <p:ph idx="1"/>
          </p:nvPr>
        </p:nvPicPr>
        <p:blipFill>
          <a:blip r:embed="rId2"/>
          <a:srcRect l="-1140" r="-1140"/>
          <a:stretch>
            <a:fillRect/>
          </a:stretch>
        </p:blipFill>
        <p:spPr>
          <a:xfrm>
            <a:off x="-661510" y="547592"/>
            <a:ext cx="10143569" cy="557857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4818"/>
            <a:ext cx="8686800" cy="6270982"/>
          </a:xfrm>
        </p:spPr>
        <p:txBody>
          <a:bodyPr/>
          <a:lstStyle/>
          <a:p>
            <a:pPr>
              <a:buNone/>
            </a:pPr>
            <a:endParaRPr lang="fr-FR" dirty="0"/>
          </a:p>
          <a:p>
            <a:pPr algn="ctr">
              <a:buNone/>
            </a:pPr>
            <a:r>
              <a:rPr lang="fr-FR" sz="5400" dirty="0" err="1"/>
              <a:t>Possidius</a:t>
            </a:r>
            <a:r>
              <a:rPr lang="fr-FR" sz="5400" dirty="0"/>
              <a:t> ami et biographe d’Augustin,</a:t>
            </a:r>
          </a:p>
          <a:p>
            <a:pPr algn="ctr">
              <a:buNone/>
            </a:pPr>
            <a:r>
              <a:rPr lang="fr-FR" sz="5400" dirty="0"/>
              <a:t> écrit la </a:t>
            </a:r>
            <a:r>
              <a:rPr lang="fr-FR" sz="5400" i="1" dirty="0"/>
              <a:t>Vita </a:t>
            </a:r>
            <a:r>
              <a:rPr lang="fr-FR" sz="5400" i="1" dirty="0" err="1"/>
              <a:t>Augustini</a:t>
            </a:r>
            <a:endParaRPr lang="fr-FR" sz="54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705674"/>
          </a:xfrm>
        </p:spPr>
        <p:txBody>
          <a:bodyPr>
            <a:normAutofit/>
          </a:bodyPr>
          <a:lstStyle/>
          <a:p>
            <a:r>
              <a:rPr lang="fr-FR" sz="4000" dirty="0"/>
              <a:t>Augustin meurt le 28 août 430</a:t>
            </a:r>
          </a:p>
        </p:txBody>
      </p:sp>
      <p:sp>
        <p:nvSpPr>
          <p:cNvPr id="4" name="Rectangle 3"/>
          <p:cNvSpPr/>
          <p:nvPr/>
        </p:nvSpPr>
        <p:spPr>
          <a:xfrm>
            <a:off x="457200" y="5785730"/>
            <a:ext cx="8686800" cy="646331"/>
          </a:xfrm>
          <a:prstGeom prst="rect">
            <a:avLst/>
          </a:prstGeom>
        </p:spPr>
        <p:txBody>
          <a:bodyPr wrap="square">
            <a:spAutoFit/>
          </a:bodyPr>
          <a:lstStyle/>
          <a:p>
            <a:pPr algn="ctr"/>
            <a:r>
              <a:rPr lang="fr-FR" dirty="0"/>
              <a:t>Les funérailles de Saint Augustin par Lorenzo Monaco (Piero di Giovanni) 1370-1425 - Musée des Beaux-Arts (Nice)</a:t>
            </a:r>
          </a:p>
        </p:txBody>
      </p:sp>
      <p:pic>
        <p:nvPicPr>
          <p:cNvPr id="5" name="Image 4" descr="funerailles-Saint-Augustin-Lorenzo-Monaco-Piero-Giovanni-1370-1425-Musee-Beaux-Arts-Nice_0.jpg"/>
          <p:cNvPicPr>
            <a:picLocks noChangeAspect="1"/>
          </p:cNvPicPr>
          <p:nvPr/>
        </p:nvPicPr>
        <p:blipFill>
          <a:blip r:embed="rId2"/>
          <a:stretch>
            <a:fillRect/>
          </a:stretch>
        </p:blipFill>
        <p:spPr>
          <a:xfrm>
            <a:off x="1459475" y="1306907"/>
            <a:ext cx="6450656" cy="43004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C2EDEE-DE39-952F-4F23-D87C9DB5581D}"/>
              </a:ext>
            </a:extLst>
          </p:cNvPr>
          <p:cNvSpPr>
            <a:spLocks noGrp="1"/>
          </p:cNvSpPr>
          <p:nvPr>
            <p:ph idx="1"/>
          </p:nvPr>
        </p:nvSpPr>
        <p:spPr/>
        <p:txBody>
          <a:bodyPr/>
          <a:lstStyle/>
          <a:p>
            <a:r>
              <a:rPr lang="fr-FR" sz="3600" i="1" dirty="0">
                <a:effectLst/>
                <a:latin typeface="Times New Roman" panose="02020603050405020304" pitchFamily="18" charset="0"/>
                <a:ea typeface="Cambria" panose="02040503050406030204" pitchFamily="18" charset="0"/>
                <a:cs typeface="Times New Roman" panose="02020603050405020304" pitchFamily="18" charset="0"/>
              </a:rPr>
              <a:t>«Mais non! Encore un instant! Les biens de ce monde ont aussi leur agrément, leur douceur, qui est loin d'être négligeable; (…) Beaucoup de grands hommes, tout à fait dignes d'être imités, se sont adonnés à l'étude de la Sagesse, tout en étant mariés ».  							 </a:t>
            </a:r>
            <a:r>
              <a:rPr lang="en-US" sz="1800" i="1" dirty="0">
                <a:effectLst/>
                <a:latin typeface="Cambria" panose="02040503050406030204" pitchFamily="18" charset="0"/>
                <a:ea typeface="Cambria" panose="02040503050406030204" pitchFamily="18" charset="0"/>
                <a:cs typeface="Times New Roman" panose="02020603050405020304" pitchFamily="18" charset="0"/>
              </a:rPr>
              <a:t>Confessions, VI, II, 19</a:t>
            </a:r>
            <a:r>
              <a:rPr lang="fr-FR" sz="2000" dirty="0">
                <a:effectLst/>
              </a:rPr>
              <a:t> </a:t>
            </a:r>
            <a:endParaRPr lang="fr-FR" sz="3600" dirty="0">
              <a:effectLst/>
              <a:latin typeface="Cambria" panose="02040503050406030204" pitchFamily="18" charset="0"/>
              <a:ea typeface="Cambria" panose="020405030504060302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2641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A91B7-DC85-7F72-EEDA-77C69931799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84837C7-28C9-75F3-D471-A393835FF8D5}"/>
              </a:ext>
            </a:extLst>
          </p:cNvPr>
          <p:cNvSpPr>
            <a:spLocks noGrp="1"/>
          </p:cNvSpPr>
          <p:nvPr>
            <p:ph idx="1"/>
          </p:nvPr>
        </p:nvSpPr>
        <p:spPr/>
        <p:txBody>
          <a:bodyPr/>
          <a:lstStyle/>
          <a:p>
            <a:pPr algn="just"/>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a:effectLst/>
                <a:latin typeface="Times New Roman" panose="02020603050405020304" pitchFamily="18" charset="0"/>
                <a:ea typeface="Times New Roman" panose="02020603050405020304" pitchFamily="18" charset="0"/>
                <a:cs typeface="Times New Roman" panose="02020603050405020304" pitchFamily="18" charset="0"/>
              </a:rPr>
              <a:t>Que faisons-nous ? lui crie-t-il, as-tu compris ? Les ignorants emportent le ciel ; et nous !... Nous avec nos doctrines sans cœur, nous nous vautrons dans la chair et le sang</a:t>
            </a: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fr-FR" sz="36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buNone/>
            </a:pPr>
            <a:r>
              <a:rPr lang="fr-FR" sz="3600" i="1" dirty="0">
                <a:effectLst/>
                <a:latin typeface="Cambria" panose="02040503050406030204" pitchFamily="18" charset="0"/>
                <a:ea typeface="Cambria" panose="02040503050406030204" pitchFamily="18" charset="0"/>
                <a:cs typeface="Times New Roman" panose="02020603050405020304" pitchFamily="18" charset="0"/>
              </a:rPr>
              <a:t>									Conf VIII,7-8</a:t>
            </a:r>
            <a:endParaRPr lang="fr-FR" sz="3600" dirty="0">
              <a:effectLst/>
              <a:latin typeface="Cambria" panose="02040503050406030204" pitchFamily="18" charset="0"/>
              <a:ea typeface="Cambria" panose="020405030504060302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82172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328C7-B19C-7936-16C0-E399C2920F8B}"/>
              </a:ext>
            </a:extLst>
          </p:cNvPr>
          <p:cNvSpPr>
            <a:spLocks noGrp="1"/>
          </p:cNvSpPr>
          <p:nvPr>
            <p:ph type="title"/>
          </p:nvPr>
        </p:nvSpPr>
        <p:spPr/>
        <p:txBody>
          <a:bodyPr>
            <a:normAutofit/>
          </a:bodyPr>
          <a:lstStyle/>
          <a:p>
            <a:pPr algn="just"/>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 </a:t>
            </a:r>
            <a:r>
              <a:rPr lang="fr-FR" sz="2400" i="1" dirty="0">
                <a:effectLst/>
                <a:latin typeface="Times New Roman" panose="02020603050405020304" pitchFamily="18" charset="0"/>
                <a:ea typeface="Times New Roman" panose="02020603050405020304" pitchFamily="18" charset="0"/>
              </a:rPr>
              <a:t>va, vends tout ce que tu as, donne-le aux pauvres et tu auras un trésor dans le ciel. Viens, suis-moi </a:t>
            </a:r>
            <a:r>
              <a:rPr lang="fr-FR" sz="2400" dirty="0">
                <a:effectLst/>
                <a:latin typeface="Times New Roman" panose="02020603050405020304" pitchFamily="18" charset="0"/>
                <a:ea typeface="Times New Roman" panose="02020603050405020304" pitchFamily="18" charset="0"/>
              </a:rPr>
              <a:t>» (Math, 19, 21).</a:t>
            </a:r>
            <a:r>
              <a:rPr lang="fr-FR" sz="2400" dirty="0">
                <a:effectLst/>
              </a:rPr>
              <a:t> </a:t>
            </a:r>
            <a:endParaRPr lang="fr-FR" sz="2400" dirty="0"/>
          </a:p>
        </p:txBody>
      </p:sp>
      <p:sp>
        <p:nvSpPr>
          <p:cNvPr id="3" name="Espace réservé du contenu 2">
            <a:extLst>
              <a:ext uri="{FF2B5EF4-FFF2-40B4-BE49-F238E27FC236}">
                <a16:creationId xmlns:a16="http://schemas.microsoft.com/office/drawing/2014/main" id="{C1A52A94-6D40-2745-8A31-FB707E0D58B3}"/>
              </a:ext>
            </a:extLst>
          </p:cNvPr>
          <p:cNvSpPr>
            <a:spLocks noGrp="1"/>
          </p:cNvSpPr>
          <p:nvPr>
            <p:ph idx="1"/>
          </p:nvPr>
        </p:nvSpPr>
        <p:spPr/>
        <p:txBody>
          <a:bodyPr>
            <a:normAutofit lnSpcReduction="10000"/>
          </a:bodyPr>
          <a:lstStyle/>
          <a:p>
            <a:pPr marL="0" indent="0" algn="just">
              <a:spcBef>
                <a:spcPts val="10"/>
              </a:spcBef>
              <a:spcAft>
                <a:spcPts val="10"/>
              </a:spcAft>
              <a:buNone/>
            </a:pPr>
            <a:r>
              <a:rPr lang="fr-FR" sz="3600" i="1" dirty="0">
                <a:effectLst/>
                <a:latin typeface="Times New Roman" panose="02020603050405020304" pitchFamily="18" charset="0"/>
                <a:ea typeface="Cambria" panose="02040503050406030204" pitchFamily="18" charset="0"/>
                <a:cs typeface="Times New Roman" panose="02020603050405020304" pitchFamily="18" charset="0"/>
              </a:rPr>
              <a:t>« Conduisons-nous honnêtement, comme on le fait en plein jour, sans orgies ni beuveries, sans luxure ni débauches, sans rivalité ni jalousie, mais revêtez-vous du Seigneur Jésus Christ ; ne vous abandonnez pas aux préoccupations de la chair pour en satisfaire les convoitises. »</a:t>
            </a:r>
            <a:endParaRPr lang="fr-FR" sz="3600" dirty="0">
              <a:effectLst/>
              <a:latin typeface="Times" pitchFamily="2" charset="0"/>
              <a:ea typeface="Cambria" panose="02040503050406030204" pitchFamily="18" charset="0"/>
              <a:cs typeface="Times New Roman" panose="02020603050405020304" pitchFamily="18" charset="0"/>
            </a:endParaRPr>
          </a:p>
          <a:p>
            <a:pPr marL="0" indent="0" algn="just">
              <a:buNone/>
            </a:pPr>
            <a:r>
              <a:rPr lang="fr-FR" sz="3600" i="1" dirty="0" err="1">
                <a:latin typeface="Times New Roman" panose="02020603050405020304" pitchFamily="18" charset="0"/>
                <a:ea typeface="Cambria" panose="02040503050406030204" pitchFamily="18" charset="0"/>
                <a:cs typeface="Times New Roman" panose="02020603050405020304" pitchFamily="18" charset="0"/>
              </a:rPr>
              <a:t>Rm</a:t>
            </a:r>
            <a:r>
              <a:rPr lang="fr-FR" sz="3600" i="1" dirty="0">
                <a:latin typeface="Times New Roman" panose="02020603050405020304" pitchFamily="18" charset="0"/>
                <a:ea typeface="Cambria" panose="02040503050406030204" pitchFamily="18" charset="0"/>
                <a:cs typeface="Times New Roman" panose="02020603050405020304" pitchFamily="18" charset="0"/>
              </a:rPr>
              <a:t>, 13, 13  </a:t>
            </a:r>
            <a:endParaRPr lang="fr-FR" sz="3600" dirty="0"/>
          </a:p>
        </p:txBody>
      </p:sp>
    </p:spTree>
    <p:extLst>
      <p:ext uri="{BB962C8B-B14F-4D97-AF65-F5344CB8AC3E}">
        <p14:creationId xmlns:p14="http://schemas.microsoft.com/office/powerpoint/2010/main" val="247779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ZoneTexte 5"/>
          <p:cNvSpPr txBox="1"/>
          <p:nvPr/>
        </p:nvSpPr>
        <p:spPr>
          <a:xfrm>
            <a:off x="3260407" y="1693389"/>
            <a:ext cx="909671" cy="400110"/>
          </a:xfrm>
          <a:prstGeom prst="rect">
            <a:avLst/>
          </a:prstGeom>
          <a:noFill/>
        </p:spPr>
        <p:txBody>
          <a:bodyPr wrap="square" rtlCol="0">
            <a:spAutoFit/>
          </a:bodyPr>
          <a:lstStyle/>
          <a:p>
            <a:r>
              <a:rPr lang="fr-FR" sz="2000" b="1" dirty="0"/>
              <a:t>MILAN</a:t>
            </a:r>
          </a:p>
        </p:txBody>
      </p:sp>
      <p:pic>
        <p:nvPicPr>
          <p:cNvPr id="8" name="Espace réservé du contenu 7" descr="Une image contenant carte&#10;&#10;Description générée automatiquement">
            <a:extLst>
              <a:ext uri="{FF2B5EF4-FFF2-40B4-BE49-F238E27FC236}">
                <a16:creationId xmlns:a16="http://schemas.microsoft.com/office/drawing/2014/main" id="{78653A8D-787B-6C24-AD3A-824FDAF4654E}"/>
              </a:ext>
            </a:extLst>
          </p:cNvPr>
          <p:cNvPicPr>
            <a:picLocks noGrp="1" noChangeAspect="1"/>
          </p:cNvPicPr>
          <p:nvPr>
            <p:ph idx="1"/>
          </p:nvPr>
        </p:nvPicPr>
        <p:blipFill>
          <a:blip r:embed="rId2"/>
          <a:stretch>
            <a:fillRect/>
          </a:stretch>
        </p:blipFill>
        <p:spPr>
          <a:xfrm>
            <a:off x="-287789" y="0"/>
            <a:ext cx="10175073" cy="6858000"/>
          </a:xfrm>
        </p:spPr>
      </p:pic>
      <p:sp>
        <p:nvSpPr>
          <p:cNvPr id="9" name="Ellipse 8">
            <a:extLst>
              <a:ext uri="{FF2B5EF4-FFF2-40B4-BE49-F238E27FC236}">
                <a16:creationId xmlns:a16="http://schemas.microsoft.com/office/drawing/2014/main" id="{8F3A0EC7-1A03-5534-D96A-99285A684907}"/>
              </a:ext>
            </a:extLst>
          </p:cNvPr>
          <p:cNvSpPr/>
          <p:nvPr/>
        </p:nvSpPr>
        <p:spPr>
          <a:xfrm>
            <a:off x="3113165" y="4764502"/>
            <a:ext cx="147242" cy="15643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FB4FD16D-F969-0DCE-C0FC-40D3CF504353}"/>
              </a:ext>
            </a:extLst>
          </p:cNvPr>
          <p:cNvSpPr/>
          <p:nvPr/>
        </p:nvSpPr>
        <p:spPr>
          <a:xfrm>
            <a:off x="3334028" y="2790225"/>
            <a:ext cx="147242" cy="15643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446008EF-54EB-2FB8-B594-F5C199401357}"/>
              </a:ext>
            </a:extLst>
          </p:cNvPr>
          <p:cNvSpPr/>
          <p:nvPr/>
        </p:nvSpPr>
        <p:spPr>
          <a:xfrm>
            <a:off x="3186786" y="4995112"/>
            <a:ext cx="147242" cy="15643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333C982-A7F9-958F-E3A8-F379BB7BC1CE}"/>
              </a:ext>
            </a:extLst>
          </p:cNvPr>
          <p:cNvSpPr txBox="1"/>
          <p:nvPr/>
        </p:nvSpPr>
        <p:spPr>
          <a:xfrm>
            <a:off x="1451748" y="4505218"/>
            <a:ext cx="1177942" cy="646331"/>
          </a:xfrm>
          <a:prstGeom prst="rect">
            <a:avLst/>
          </a:prstGeom>
          <a:noFill/>
        </p:spPr>
        <p:txBody>
          <a:bodyPr wrap="square" rtlCol="0">
            <a:spAutoFit/>
          </a:bodyPr>
          <a:lstStyle/>
          <a:p>
            <a:r>
              <a:rPr lang="fr-FR" b="1" dirty="0"/>
              <a:t>Hippone (Annaba)</a:t>
            </a:r>
          </a:p>
        </p:txBody>
      </p:sp>
      <p:sp>
        <p:nvSpPr>
          <p:cNvPr id="13" name="ZoneTexte 12">
            <a:extLst>
              <a:ext uri="{FF2B5EF4-FFF2-40B4-BE49-F238E27FC236}">
                <a16:creationId xmlns:a16="http://schemas.microsoft.com/office/drawing/2014/main" id="{CEA2F955-72A0-B7F8-1221-2A4722A9F72A}"/>
              </a:ext>
            </a:extLst>
          </p:cNvPr>
          <p:cNvSpPr txBox="1"/>
          <p:nvPr/>
        </p:nvSpPr>
        <p:spPr>
          <a:xfrm>
            <a:off x="3967022" y="5073330"/>
            <a:ext cx="2517861" cy="369332"/>
          </a:xfrm>
          <a:prstGeom prst="rect">
            <a:avLst/>
          </a:prstGeom>
          <a:noFill/>
        </p:spPr>
        <p:txBody>
          <a:bodyPr wrap="square" rtlCol="0">
            <a:spAutoFit/>
          </a:bodyPr>
          <a:lstStyle/>
          <a:p>
            <a:r>
              <a:rPr lang="fr-FR" b="1" dirty="0" err="1"/>
              <a:t>Thagaste</a:t>
            </a:r>
            <a:r>
              <a:rPr lang="fr-FR" b="1" dirty="0"/>
              <a:t> ( Souk </a:t>
            </a:r>
            <a:r>
              <a:rPr lang="fr-FR" b="1" dirty="0" err="1"/>
              <a:t>Ahras</a:t>
            </a:r>
            <a:r>
              <a:rPr lang="fr-FR" b="1" dirty="0"/>
              <a:t>)</a:t>
            </a:r>
          </a:p>
        </p:txBody>
      </p:sp>
      <p:cxnSp>
        <p:nvCxnSpPr>
          <p:cNvPr id="15" name="Connecteur droit avec flèche 14">
            <a:extLst>
              <a:ext uri="{FF2B5EF4-FFF2-40B4-BE49-F238E27FC236}">
                <a16:creationId xmlns:a16="http://schemas.microsoft.com/office/drawing/2014/main" id="{83FB1DAF-5EFC-D034-8B4E-7941C5969766}"/>
              </a:ext>
            </a:extLst>
          </p:cNvPr>
          <p:cNvCxnSpPr/>
          <p:nvPr/>
        </p:nvCxnSpPr>
        <p:spPr>
          <a:xfrm>
            <a:off x="2522483" y="4687614"/>
            <a:ext cx="462455" cy="7688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cteur droit avec flèche 16">
            <a:extLst>
              <a:ext uri="{FF2B5EF4-FFF2-40B4-BE49-F238E27FC236}">
                <a16:creationId xmlns:a16="http://schemas.microsoft.com/office/drawing/2014/main" id="{4B9EE61E-BDFB-8B30-D75C-49233A10CF4A}"/>
              </a:ext>
            </a:extLst>
          </p:cNvPr>
          <p:cNvCxnSpPr/>
          <p:nvPr/>
        </p:nvCxnSpPr>
        <p:spPr>
          <a:xfrm flipH="1" flipV="1">
            <a:off x="3447393" y="5151549"/>
            <a:ext cx="519629" cy="15617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Ellipse 17">
            <a:extLst>
              <a:ext uri="{FF2B5EF4-FFF2-40B4-BE49-F238E27FC236}">
                <a16:creationId xmlns:a16="http://schemas.microsoft.com/office/drawing/2014/main" id="{90A46374-3694-B806-6DA7-0434F59552C6}"/>
              </a:ext>
            </a:extLst>
          </p:cNvPr>
          <p:cNvSpPr/>
          <p:nvPr/>
        </p:nvSpPr>
        <p:spPr>
          <a:xfrm flipH="1">
            <a:off x="3363213" y="2544689"/>
            <a:ext cx="147241" cy="15643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1FFA406C-F897-6263-A3FB-46D375DA7A3C}"/>
              </a:ext>
            </a:extLst>
          </p:cNvPr>
          <p:cNvCxnSpPr/>
          <p:nvPr/>
        </p:nvCxnSpPr>
        <p:spPr>
          <a:xfrm>
            <a:off x="2753710" y="2790225"/>
            <a:ext cx="433076" cy="7821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Connecteur droit avec flèche 25">
            <a:extLst>
              <a:ext uri="{FF2B5EF4-FFF2-40B4-BE49-F238E27FC236}">
                <a16:creationId xmlns:a16="http://schemas.microsoft.com/office/drawing/2014/main" id="{B594BB23-E815-51D1-DD9B-B645D48E81BC}"/>
              </a:ext>
            </a:extLst>
          </p:cNvPr>
          <p:cNvCxnSpPr/>
          <p:nvPr/>
        </p:nvCxnSpPr>
        <p:spPr>
          <a:xfrm flipH="1">
            <a:off x="3707207" y="2516460"/>
            <a:ext cx="58101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7" name="ZoneTexte 26">
            <a:extLst>
              <a:ext uri="{FF2B5EF4-FFF2-40B4-BE49-F238E27FC236}">
                <a16:creationId xmlns:a16="http://schemas.microsoft.com/office/drawing/2014/main" id="{E464B7F8-395B-0BCE-2285-9A987362C5D5}"/>
              </a:ext>
            </a:extLst>
          </p:cNvPr>
          <p:cNvSpPr txBox="1"/>
          <p:nvPr/>
        </p:nvSpPr>
        <p:spPr>
          <a:xfrm>
            <a:off x="1681655" y="2516460"/>
            <a:ext cx="861848" cy="369332"/>
          </a:xfrm>
          <a:prstGeom prst="rect">
            <a:avLst/>
          </a:prstGeom>
          <a:noFill/>
        </p:spPr>
        <p:txBody>
          <a:bodyPr wrap="square" rtlCol="0">
            <a:spAutoFit/>
          </a:bodyPr>
          <a:lstStyle/>
          <a:p>
            <a:r>
              <a:rPr lang="fr-FR" b="1" dirty="0"/>
              <a:t>Milan</a:t>
            </a:r>
          </a:p>
        </p:txBody>
      </p:sp>
      <p:sp>
        <p:nvSpPr>
          <p:cNvPr id="28" name="ZoneTexte 27">
            <a:extLst>
              <a:ext uri="{FF2B5EF4-FFF2-40B4-BE49-F238E27FC236}">
                <a16:creationId xmlns:a16="http://schemas.microsoft.com/office/drawing/2014/main" id="{088AC5AF-FCE5-2375-22A5-10D0B6661D8D}"/>
              </a:ext>
            </a:extLst>
          </p:cNvPr>
          <p:cNvSpPr txBox="1"/>
          <p:nvPr/>
        </p:nvSpPr>
        <p:spPr>
          <a:xfrm>
            <a:off x="4477407" y="2238703"/>
            <a:ext cx="1527643" cy="369332"/>
          </a:xfrm>
          <a:prstGeom prst="rect">
            <a:avLst/>
          </a:prstGeom>
          <a:noFill/>
        </p:spPr>
        <p:txBody>
          <a:bodyPr wrap="square" rtlCol="0">
            <a:spAutoFit/>
          </a:bodyPr>
          <a:lstStyle/>
          <a:p>
            <a:r>
              <a:rPr lang="fr-FR" b="1" dirty="0" err="1"/>
              <a:t>Cassiciacum</a:t>
            </a:r>
            <a:endParaRPr lang="fr-F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04A4D-2DDE-1B37-25F5-B77ABE2ABB3F}"/>
              </a:ext>
            </a:extLst>
          </p:cNvPr>
          <p:cNvSpPr>
            <a:spLocks noGrp="1"/>
          </p:cNvSpPr>
          <p:nvPr>
            <p:ph type="title"/>
          </p:nvPr>
        </p:nvSpPr>
        <p:spPr/>
        <p:txBody>
          <a:bodyPr/>
          <a:lstStyle/>
          <a:p>
            <a:r>
              <a:rPr lang="fr-FR" dirty="0">
                <a:latin typeface="Times New Roman" panose="02020603050405020304" pitchFamily="18" charset="0"/>
                <a:ea typeface="Times New Roman" panose="02020603050405020304" pitchFamily="18" charset="0"/>
              </a:rPr>
              <a:t>A) CASSICIACUM</a:t>
            </a:r>
            <a:r>
              <a:rPr lang="fr-FR" dirty="0"/>
              <a:t> </a:t>
            </a:r>
          </a:p>
        </p:txBody>
      </p:sp>
      <p:sp>
        <p:nvSpPr>
          <p:cNvPr id="3" name="Espace réservé du contenu 2">
            <a:extLst>
              <a:ext uri="{FF2B5EF4-FFF2-40B4-BE49-F238E27FC236}">
                <a16:creationId xmlns:a16="http://schemas.microsoft.com/office/drawing/2014/main" id="{DE95FD76-B720-284F-3C31-B6B86C40DD24}"/>
              </a:ext>
            </a:extLst>
          </p:cNvPr>
          <p:cNvSpPr>
            <a:spLocks noGrp="1"/>
          </p:cNvSpPr>
          <p:nvPr>
            <p:ph idx="1"/>
          </p:nvPr>
        </p:nvSpPr>
        <p:spPr>
          <a:xfrm>
            <a:off x="-157655" y="1208690"/>
            <a:ext cx="9196552" cy="5649310"/>
          </a:xfrm>
        </p:spPr>
        <p:txBody>
          <a:bodyPr>
            <a:normAutofit lnSpcReduction="10000"/>
          </a:bodyPr>
          <a:lstStyle/>
          <a:p>
            <a:pPr algn="just"/>
            <a:br>
              <a:rPr lang="fr-FR" sz="2800" dirty="0">
                <a:effectLst/>
                <a:latin typeface="Times New Roman" panose="02020603050405020304" pitchFamily="18" charset="0"/>
                <a:ea typeface="Times New Roman" panose="02020603050405020304" pitchFamily="18" charset="0"/>
              </a:rPr>
            </a:br>
            <a:r>
              <a:rPr lang="fr-FR" sz="2800" i="1" dirty="0">
                <a:effectLst/>
                <a:latin typeface="Times New Roman" panose="02020603050405020304" pitchFamily="18" charset="0"/>
                <a:ea typeface="Times New Roman" panose="02020603050405020304" pitchFamily="18" charset="0"/>
                <a:cs typeface="Times New Roman" panose="02020603050405020304" pitchFamily="18" charset="0"/>
              </a:rPr>
              <a:t>« Je n'aime plus que vous, dit-il, je suis prêt à vous servir... Je désire vous appartenir. Je n'ai rien d'autre qu'une bonne volonté. Je ne sais rien sinon qu'il faut mépriser ce qui fuit et périt, chercher le certain et l'éternel</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fr-FR" sz="2800" i="1" dirty="0">
                <a:effectLst/>
                <a:latin typeface="Times New Roman" panose="02020603050405020304" pitchFamily="18" charset="0"/>
                <a:ea typeface="Times New Roman" panose="02020603050405020304" pitchFamily="18" charset="0"/>
                <a:cs typeface="Times New Roman" panose="02020603050405020304" pitchFamily="18" charset="0"/>
              </a:rPr>
              <a:t>Crois avec persévérance à Dieu, (lui souffle l'invisible interlocuteur des Soliloques), abandonne-toi à Dieu aussi complètement que tu le pourras. Engage- toi au service d'un Dieu si avantageux, alors il ne tardera pas à te soulever jusqu'à lui, il ne te laissera rien arriver qui ne te soit profitable, même si tu ne le comprends pas </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Cambria" panose="02040503050406030204" pitchFamily="18" charset="0"/>
                <a:ea typeface="Cambria" panose="02040503050406030204" pitchFamily="18" charset="0"/>
                <a:cs typeface="Times New Roman" panose="02020603050405020304" pitchFamily="18" charset="0"/>
              </a:rPr>
              <a:t>                                														I </a:t>
            </a:r>
            <a:r>
              <a:rPr lang="en-US" sz="2800" i="1" dirty="0" err="1">
                <a:latin typeface="Cambria" panose="02040503050406030204" pitchFamily="18" charset="0"/>
                <a:ea typeface="Cambria" panose="02040503050406030204" pitchFamily="18" charset="0"/>
                <a:cs typeface="Times New Roman" panose="02020603050405020304" pitchFamily="18" charset="0"/>
              </a:rPr>
              <a:t>Soliloques</a:t>
            </a:r>
            <a:r>
              <a:rPr lang="en-US" sz="2800" i="1" dirty="0">
                <a:latin typeface="Cambria" panose="02040503050406030204" pitchFamily="18" charset="0"/>
                <a:ea typeface="Cambria" panose="02040503050406030204" pitchFamily="18" charset="0"/>
                <a:cs typeface="Times New Roman" panose="02020603050405020304" pitchFamily="18" charset="0"/>
              </a:rPr>
              <a:t>, 1</a:t>
            </a:r>
            <a:endParaRPr lang="fr-FR" sz="2800" dirty="0">
              <a:latin typeface="Cambria" panose="02040503050406030204" pitchFamily="18" charset="0"/>
              <a:ea typeface="Cambria" panose="02040503050406030204" pitchFamily="18" charset="0"/>
              <a:cs typeface="Times New Roman" panose="02020603050405020304" pitchFamily="18" charset="0"/>
            </a:endParaRPr>
          </a:p>
          <a:p>
            <a:pPr algn="just"/>
            <a:endParaRPr lang="fr-FR" sz="2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n-US" sz="1800" i="1" dirty="0">
                <a:effectLst/>
                <a:latin typeface="Cambria" panose="02040503050406030204" pitchFamily="18" charset="0"/>
                <a:ea typeface="Cambria" panose="020405030504060302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84456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EFDDC0-2DE1-209D-A408-E26ACF7C3820}"/>
              </a:ext>
            </a:extLst>
          </p:cNvPr>
          <p:cNvSpPr>
            <a:spLocks noGrp="1"/>
          </p:cNvSpPr>
          <p:nvPr>
            <p:ph idx="1"/>
          </p:nvPr>
        </p:nvSpPr>
        <p:spPr>
          <a:xfrm>
            <a:off x="457200" y="168166"/>
            <a:ext cx="8229600" cy="6558455"/>
          </a:xfrm>
        </p:spPr>
        <p:txBody>
          <a:bodyPr>
            <a:normAutofit/>
          </a:bodyPr>
          <a:lstStyle/>
          <a:p>
            <a:r>
              <a:rPr lang="fr-FR" sz="4000" i="1" dirty="0">
                <a:effectLst/>
                <a:latin typeface="Times New Roman" panose="02020603050405020304" pitchFamily="18" charset="0"/>
                <a:ea typeface="Times New Roman" panose="02020603050405020304" pitchFamily="18" charset="0"/>
                <a:cs typeface="Times New Roman" panose="02020603050405020304" pitchFamily="18" charset="0"/>
              </a:rPr>
              <a:t>« Je te le demande, pourquoi désires-tu, que tes amis vivent et qu'ils vivent avec toi? afin de chercher ensemble et d'un commun accord nos âmes et Dieu ? »</a:t>
            </a:r>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fr-FR"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fr-FR" sz="4000" i="1" dirty="0">
                <a:effectLst/>
                <a:latin typeface="Times New Roman" panose="02020603050405020304" pitchFamily="18" charset="0"/>
                <a:ea typeface="Times New Roman" panose="02020603050405020304" pitchFamily="18" charset="0"/>
                <a:cs typeface="Times New Roman" panose="02020603050405020304" pitchFamily="18" charset="0"/>
              </a:rPr>
              <a:t>Ut animas nostras et Deum </a:t>
            </a:r>
            <a:r>
              <a:rPr lang="fr-FR" sz="4000" i="1" dirty="0" err="1">
                <a:effectLst/>
                <a:latin typeface="Times New Roman" panose="02020603050405020304" pitchFamily="18" charset="0"/>
                <a:ea typeface="Times New Roman" panose="02020603050405020304" pitchFamily="18" charset="0"/>
                <a:cs typeface="Times New Roman" panose="02020603050405020304" pitchFamily="18" charset="0"/>
              </a:rPr>
              <a:t>simul</a:t>
            </a:r>
            <a:r>
              <a:rPr lang="fr-FR" sz="4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i="1" dirty="0" err="1">
                <a:effectLst/>
                <a:latin typeface="Times New Roman" panose="02020603050405020304" pitchFamily="18" charset="0"/>
                <a:ea typeface="Times New Roman" panose="02020603050405020304" pitchFamily="18" charset="0"/>
                <a:cs typeface="Times New Roman" panose="02020603050405020304" pitchFamily="18" charset="0"/>
              </a:rPr>
              <a:t>concorditer</a:t>
            </a:r>
            <a:r>
              <a:rPr lang="fr-FR" sz="4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i="1" dirty="0" err="1">
                <a:effectLst/>
                <a:latin typeface="Times New Roman" panose="02020603050405020304" pitchFamily="18" charset="0"/>
                <a:ea typeface="Times New Roman" panose="02020603050405020304" pitchFamily="18" charset="0"/>
                <a:cs typeface="Times New Roman" panose="02020603050405020304" pitchFamily="18" charset="0"/>
              </a:rPr>
              <a:t>inquiramus</a:t>
            </a:r>
            <a:r>
              <a:rPr lang="fr-FR" sz="40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en-US" sz="1800" i="1" dirty="0">
                <a:effectLst/>
                <a:latin typeface="Cambria" panose="02040503050406030204" pitchFamily="18" charset="0"/>
                <a:ea typeface="Cambria" panose="02040503050406030204" pitchFamily="18" charset="0"/>
                <a:cs typeface="Times New Roman" panose="02020603050405020304" pitchFamily="18" charset="0"/>
              </a:rPr>
              <a:t>														</a:t>
            </a:r>
          </a:p>
          <a:p>
            <a:pPr marL="0" indent="0">
              <a:buNone/>
            </a:pPr>
            <a:r>
              <a:rPr lang="en-US" sz="2800" i="1" dirty="0">
                <a:effectLst/>
                <a:latin typeface="Cambria" panose="02040503050406030204" pitchFamily="18" charset="0"/>
                <a:ea typeface="Cambria" panose="02040503050406030204" pitchFamily="18" charset="0"/>
                <a:cs typeface="Times New Roman" panose="02020603050405020304" pitchFamily="18" charset="0"/>
              </a:rPr>
              <a:t>											I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Solil</a:t>
            </a:r>
            <a:r>
              <a:rPr lang="en-US" sz="2800" i="1" dirty="0" err="1">
                <a:latin typeface="Cambria" panose="02040503050406030204" pitchFamily="18" charset="0"/>
                <a:ea typeface="Cambria" panose="02040503050406030204" pitchFamily="18" charset="0"/>
                <a:cs typeface="Times New Roman" panose="02020603050405020304" pitchFamily="18" charset="0"/>
              </a:rPr>
              <a:t>oques</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12</a:t>
            </a:r>
            <a:r>
              <a:rPr lang="fr-FR" sz="2800" dirty="0">
                <a:effectLst/>
              </a:rPr>
              <a:t> </a:t>
            </a:r>
            <a:endParaRPr lang="fr-FR"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8048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6B47FC-0B18-599D-2FD3-50536FBA5F40}"/>
              </a:ext>
            </a:extLst>
          </p:cNvPr>
          <p:cNvSpPr>
            <a:spLocks noGrp="1"/>
          </p:cNvSpPr>
          <p:nvPr>
            <p:ph idx="1"/>
          </p:nvPr>
        </p:nvSpPr>
        <p:spPr>
          <a:xfrm>
            <a:off x="262758" y="399393"/>
            <a:ext cx="8424041" cy="5726770"/>
          </a:xfrm>
        </p:spPr>
        <p:txBody>
          <a:bodyPr>
            <a:normAutofit fontScale="77500" lnSpcReduction="20000"/>
          </a:bodyPr>
          <a:lstStyle/>
          <a:p>
            <a:pPr marL="0" indent="0" algn="just">
              <a:buNone/>
            </a:pPr>
            <a:r>
              <a:rPr lang="fr-FR" sz="4300" dirty="0">
                <a:effectLst/>
                <a:latin typeface="Times New Roman" panose="02020603050405020304" pitchFamily="18" charset="0"/>
                <a:ea typeface="Times New Roman" panose="02020603050405020304" pitchFamily="18" charset="0"/>
                <a:cs typeface="Times New Roman" panose="02020603050405020304" pitchFamily="18" charset="0"/>
              </a:rPr>
              <a:t>« Mais si ces autres refusent cette recherche ? Je leur persuaderai de la vouloir. Et si tu échoues, s'ils prétendent avoir déjà trouvé ou ne le pouvoir pas, si d'autres soucis, d'autres désirs, les en empêchent ? Je les aurai et moi-même je serai à eux autant qu'il est possible. Très bien! Mais si leur société te gêne toi-même dans tes recherches, tes désirs et tes efforts n'iront-ils pas à te séparer d'eux, si vraiment ils ne peuvent pas changer ? Oui, je l'avoue. » </a:t>
            </a:r>
            <a:endParaRPr lang="fr-FR" sz="43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43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n-US" sz="4300" i="1" dirty="0">
                <a:latin typeface="Cambria" panose="02040503050406030204" pitchFamily="18" charset="0"/>
                <a:ea typeface="Cambria" panose="02040503050406030204" pitchFamily="18" charset="0"/>
                <a:cs typeface="Times New Roman" panose="02020603050405020304" pitchFamily="18" charset="0"/>
              </a:rPr>
              <a:t>												</a:t>
            </a:r>
            <a:r>
              <a:rPr lang="en-US" sz="4300" i="1" dirty="0">
                <a:effectLst/>
                <a:latin typeface="Cambria" panose="02040503050406030204" pitchFamily="18" charset="0"/>
                <a:ea typeface="Cambria" panose="02040503050406030204" pitchFamily="18" charset="0"/>
                <a:cs typeface="Times New Roman" panose="02020603050405020304" pitchFamily="18" charset="0"/>
              </a:rPr>
              <a:t>I </a:t>
            </a:r>
            <a:r>
              <a:rPr lang="en-US" sz="4300" i="1" dirty="0" err="1">
                <a:effectLst/>
                <a:latin typeface="Cambria" panose="02040503050406030204" pitchFamily="18" charset="0"/>
                <a:ea typeface="Cambria" panose="02040503050406030204" pitchFamily="18" charset="0"/>
                <a:cs typeface="Times New Roman" panose="02020603050405020304" pitchFamily="18" charset="0"/>
              </a:rPr>
              <a:t>Solil</a:t>
            </a:r>
            <a:r>
              <a:rPr lang="en-US" sz="4300" i="1" dirty="0" err="1">
                <a:latin typeface="Cambria" panose="02040503050406030204" pitchFamily="18" charset="0"/>
                <a:ea typeface="Cambria" panose="02040503050406030204" pitchFamily="18" charset="0"/>
                <a:cs typeface="Times New Roman" panose="02020603050405020304" pitchFamily="18" charset="0"/>
              </a:rPr>
              <a:t>oques</a:t>
            </a:r>
            <a:r>
              <a:rPr lang="en-US" sz="4300" i="1" dirty="0">
                <a:effectLst/>
                <a:latin typeface="Cambria" panose="02040503050406030204" pitchFamily="18" charset="0"/>
                <a:ea typeface="Cambria" panose="02040503050406030204" pitchFamily="18" charset="0"/>
                <a:cs typeface="Times New Roman" panose="02020603050405020304" pitchFamily="18" charset="0"/>
              </a:rPr>
              <a:t> 12</a:t>
            </a:r>
            <a:endParaRPr lang="fr-FR" sz="4300" dirty="0">
              <a:effectLst/>
              <a:latin typeface="Cambria" panose="02040503050406030204" pitchFamily="18" charset="0"/>
              <a:ea typeface="Cambria" panose="020405030504060302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19204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C49387-B2DC-02E6-562F-A8336E35E64F}"/>
              </a:ext>
            </a:extLst>
          </p:cNvPr>
          <p:cNvSpPr>
            <a:spLocks noGrp="1"/>
          </p:cNvSpPr>
          <p:nvPr>
            <p:ph idx="1"/>
          </p:nvPr>
        </p:nvSpPr>
        <p:spPr>
          <a:xfrm>
            <a:off x="294290" y="357352"/>
            <a:ext cx="8392510" cy="6159062"/>
          </a:xfrm>
        </p:spPr>
        <p:txBody>
          <a:bodyPr>
            <a:normAutofit fontScale="77500" lnSpcReduction="20000"/>
          </a:bodyPr>
          <a:lstStyle/>
          <a:p>
            <a:pPr marL="0" indent="0" algn="just">
              <a:buNone/>
            </a:pPr>
            <a:r>
              <a:rPr lang="fr-FR" sz="3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L'amour de cette beauté déborde tellement toute mesure, que loin d'envier les autres, j'en cherche qui la cherchent avec moi, qui y aspirent avec moi, qui la possèdent avec moi, et que j'aimerai d'autant plus que cette beauté aimée nous sera plus commune</a:t>
            </a:r>
            <a:r>
              <a:rPr lang="fr-FR" sz="3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tanto </a:t>
            </a:r>
            <a:r>
              <a:rPr lang="fr-FR" sz="3800" i="1" dirty="0" err="1">
                <a:effectLst/>
                <a:latin typeface="Times New Roman" panose="02020603050405020304" pitchFamily="18" charset="0"/>
                <a:ea typeface="Times New Roman" panose="02020603050405020304" pitchFamily="18" charset="0"/>
                <a:cs typeface="Times New Roman" panose="02020603050405020304" pitchFamily="18" charset="0"/>
              </a:rPr>
              <a:t>mihi</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800" i="1" dirty="0" err="1">
                <a:effectLst/>
                <a:latin typeface="Times New Roman" panose="02020603050405020304" pitchFamily="18" charset="0"/>
                <a:ea typeface="Times New Roman" panose="02020603050405020304" pitchFamily="18" charset="0"/>
                <a:cs typeface="Times New Roman" panose="02020603050405020304" pitchFamily="18" charset="0"/>
              </a:rPr>
              <a:t>amicitiores</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800" i="1" dirty="0" err="1">
                <a:effectLst/>
                <a:latin typeface="Times New Roman" panose="02020603050405020304" pitchFamily="18" charset="0"/>
                <a:ea typeface="Times New Roman" panose="02020603050405020304" pitchFamily="18" charset="0"/>
                <a:cs typeface="Times New Roman" panose="02020603050405020304" pitchFamily="18" charset="0"/>
              </a:rPr>
              <a:t>futuri</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 quanto </a:t>
            </a:r>
            <a:r>
              <a:rPr lang="fr-FR" sz="3800" i="1" dirty="0" err="1">
                <a:effectLst/>
                <a:latin typeface="Times New Roman" panose="02020603050405020304" pitchFamily="18" charset="0"/>
                <a:ea typeface="Times New Roman" panose="02020603050405020304" pitchFamily="18" charset="0"/>
                <a:cs typeface="Times New Roman" panose="02020603050405020304" pitchFamily="18" charset="0"/>
              </a:rPr>
              <a:t>erit</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800" i="1" dirty="0" err="1">
                <a:effectLst/>
                <a:latin typeface="Times New Roman" panose="02020603050405020304" pitchFamily="18" charset="0"/>
                <a:ea typeface="Times New Roman" panose="02020603050405020304" pitchFamily="18" charset="0"/>
                <a:cs typeface="Times New Roman" panose="02020603050405020304" pitchFamily="18" charset="0"/>
              </a:rPr>
              <a:t>nobis</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800" i="1" dirty="0" err="1">
                <a:effectLst/>
                <a:latin typeface="Times New Roman" panose="02020603050405020304" pitchFamily="18" charset="0"/>
                <a:ea typeface="Times New Roman" panose="02020603050405020304" pitchFamily="18" charset="0"/>
                <a:cs typeface="Times New Roman" panose="02020603050405020304" pitchFamily="18" charset="0"/>
              </a:rPr>
              <a:t>amata</a:t>
            </a:r>
            <a:r>
              <a:rPr lang="fr-FR" sz="3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800" i="1" dirty="0" err="1">
                <a:effectLst/>
                <a:latin typeface="Times New Roman" panose="02020603050405020304" pitchFamily="18" charset="0"/>
                <a:ea typeface="Times New Roman" panose="02020603050405020304" pitchFamily="18" charset="0"/>
                <a:cs typeface="Times New Roman" panose="02020603050405020304" pitchFamily="18" charset="0"/>
              </a:rPr>
              <a:t>communior</a:t>
            </a:r>
            <a:r>
              <a:rPr lang="fr-FR" sz="38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fr-FR" sz="3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3800" i="1"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3800" i="1"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fr-FR" sz="3800" dirty="0">
                <a:effectLst/>
                <a:latin typeface="Times New Roman" panose="02020603050405020304" pitchFamily="18" charset="0"/>
                <a:ea typeface="Times New Roman" panose="02020603050405020304" pitchFamily="18" charset="0"/>
              </a:rPr>
              <a:t>« </a:t>
            </a:r>
            <a:r>
              <a:rPr lang="fr-FR" sz="3800" i="1" dirty="0">
                <a:effectLst/>
                <a:latin typeface="Times New Roman" panose="02020603050405020304" pitchFamily="18" charset="0"/>
                <a:ea typeface="Times New Roman" panose="02020603050405020304" pitchFamily="18" charset="0"/>
              </a:rPr>
              <a:t>Il n'y a que la Sagesse que j'aime pour elle-même; tout le reste je ne désire le posséder et ne crains de le perdre qu'à cause d'elle : ma vie, ma tranquillité, mes amis </a:t>
            </a:r>
          </a:p>
          <a:p>
            <a:endParaRPr lang="fr-FR" sz="3800" i="1" dirty="0">
              <a:latin typeface="Times New Roman" panose="02020603050405020304" pitchFamily="18" charset="0"/>
            </a:endParaRPr>
          </a:p>
          <a:p>
            <a:pPr marL="0" indent="0">
              <a:buNone/>
            </a:pPr>
            <a:r>
              <a:rPr lang="en-US" sz="3800" i="1" dirty="0">
                <a:effectLst/>
                <a:latin typeface="Cambria" panose="02040503050406030204" pitchFamily="18" charset="0"/>
                <a:ea typeface="Cambria" panose="02040503050406030204" pitchFamily="18" charset="0"/>
                <a:cs typeface="Times New Roman" panose="02020603050405020304" pitchFamily="18" charset="0"/>
              </a:rPr>
              <a:t>									       I </a:t>
            </a:r>
            <a:r>
              <a:rPr lang="en-US" sz="3800" i="1" dirty="0" err="1">
                <a:effectLst/>
                <a:latin typeface="Cambria" panose="02040503050406030204" pitchFamily="18" charset="0"/>
                <a:ea typeface="Cambria" panose="02040503050406030204" pitchFamily="18" charset="0"/>
                <a:cs typeface="Times New Roman" panose="02020603050405020304" pitchFamily="18" charset="0"/>
              </a:rPr>
              <a:t>Soli</a:t>
            </a:r>
            <a:r>
              <a:rPr lang="en-US" sz="3800" i="1" dirty="0" err="1">
                <a:latin typeface="Cambria" panose="02040503050406030204" pitchFamily="18" charset="0"/>
                <a:ea typeface="Cambria" panose="02040503050406030204" pitchFamily="18" charset="0"/>
                <a:cs typeface="Times New Roman" panose="02020603050405020304" pitchFamily="18" charset="0"/>
              </a:rPr>
              <a:t>loques</a:t>
            </a:r>
            <a:r>
              <a:rPr lang="en-US" sz="3800" i="1" dirty="0">
                <a:effectLst/>
                <a:latin typeface="Cambria" panose="02040503050406030204" pitchFamily="18" charset="0"/>
                <a:ea typeface="Cambria" panose="02040503050406030204" pitchFamily="18" charset="0"/>
                <a:cs typeface="Times New Roman" panose="02020603050405020304" pitchFamily="18" charset="0"/>
              </a:rPr>
              <a:t> 13</a:t>
            </a:r>
            <a:endParaRPr lang="fr-FR" sz="3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1800" i="1" dirty="0">
              <a:latin typeface="Cambria" panose="02040503050406030204" pitchFamily="18" charset="0"/>
              <a:ea typeface="Cambria" panose="02040503050406030204" pitchFamily="18" charset="0"/>
              <a:cs typeface="Times New Roman" panose="02020603050405020304" pitchFamily="18" charset="0"/>
            </a:endParaRPr>
          </a:p>
          <a:p>
            <a:endParaRPr lang="en-US" sz="1800" i="1"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1800" i="1" dirty="0">
              <a:latin typeface="Cambria" panose="02040503050406030204" pitchFamily="18" charset="0"/>
              <a:ea typeface="Cambria" panose="02040503050406030204" pitchFamily="18" charset="0"/>
              <a:cs typeface="Times New Roman" panose="02020603050405020304" pitchFamily="18" charset="0"/>
            </a:endParaRPr>
          </a:p>
          <a:p>
            <a:endParaRPr lang="en-US" sz="1800" i="1"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1800" i="1" dirty="0">
              <a:latin typeface="Cambria" panose="02040503050406030204" pitchFamily="18" charset="0"/>
              <a:ea typeface="Cambria" panose="02040503050406030204" pitchFamily="18" charset="0"/>
              <a:cs typeface="Times New Roman" panose="02020603050405020304" pitchFamily="18" charset="0"/>
            </a:endParaRPr>
          </a:p>
          <a:p>
            <a:endParaRPr lang="en-US" sz="1800" i="1" dirty="0">
              <a:effectLst/>
              <a:latin typeface="Cambria" panose="02040503050406030204" pitchFamily="18" charset="0"/>
              <a:ea typeface="Cambria" panose="020405030504060302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19956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76B2F-B43B-3458-288A-3AC9EF0AEDC6}"/>
              </a:ext>
            </a:extLst>
          </p:cNvPr>
          <p:cNvSpPr>
            <a:spLocks noGrp="1"/>
          </p:cNvSpPr>
          <p:nvPr>
            <p:ph type="title"/>
          </p:nvPr>
        </p:nvSpPr>
        <p:spPr/>
        <p:txBody>
          <a:bodyPr/>
          <a:lstStyle/>
          <a:p>
            <a:r>
              <a:rPr lang="fr-FR" dirty="0">
                <a:latin typeface="Times New Roman" panose="02020603050405020304" pitchFamily="18" charset="0"/>
                <a:ea typeface="Times New Roman" panose="02020603050405020304" pitchFamily="18" charset="0"/>
              </a:rPr>
              <a:t>B) </a:t>
            </a:r>
            <a:r>
              <a:rPr lang="fr-FR" dirty="0" err="1">
                <a:latin typeface="Times New Roman" panose="02020603050405020304" pitchFamily="18" charset="0"/>
                <a:ea typeface="Times New Roman" panose="02020603050405020304" pitchFamily="18" charset="0"/>
              </a:rPr>
              <a:t>Thagaste</a:t>
            </a:r>
            <a:r>
              <a:rPr lang="fr-FR" dirty="0"/>
              <a:t> </a:t>
            </a:r>
          </a:p>
        </p:txBody>
      </p:sp>
      <p:sp>
        <p:nvSpPr>
          <p:cNvPr id="3" name="Espace réservé du contenu 2">
            <a:extLst>
              <a:ext uri="{FF2B5EF4-FFF2-40B4-BE49-F238E27FC236}">
                <a16:creationId xmlns:a16="http://schemas.microsoft.com/office/drawing/2014/main" id="{522F3FB0-C16F-D0C6-0DEB-C9D18633E8E7}"/>
              </a:ext>
            </a:extLst>
          </p:cNvPr>
          <p:cNvSpPr>
            <a:spLocks noGrp="1"/>
          </p:cNvSpPr>
          <p:nvPr>
            <p:ph idx="1"/>
          </p:nvPr>
        </p:nvSpPr>
        <p:spPr/>
        <p:txBody>
          <a:bodyPr>
            <a:normAutofit fontScale="92500" lnSpcReduction="20000"/>
          </a:bodyPr>
          <a:lstStyle/>
          <a:p>
            <a:pPr marL="0" indent="0" algn="just">
              <a:buNone/>
            </a:pP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a:effectLst/>
                <a:latin typeface="Times New Roman" panose="02020603050405020304" pitchFamily="18" charset="0"/>
                <a:ea typeface="Times New Roman" panose="02020603050405020304" pitchFamily="18" charset="0"/>
                <a:cs typeface="Times New Roman" panose="02020603050405020304" pitchFamily="18" charset="0"/>
              </a:rPr>
              <a:t>un élément idéal : le souvenir de la communauté primitive de Jérusalem, telle que la décrivent les «Actes des Apôtres »; un élément réel: le souvenir des monastères visités en Italie; un élément personnel : l'habitude d'associer à l'idée de l'ascétisme, l'idée d'une retraite studieuse en compagnie de lettrés philosophes. De la combinaison de ces trois éléments est né le programme ascétique d'Augustin </a:t>
            </a: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3600" dirty="0">
              <a:effectLst/>
              <a:latin typeface="Cambria" panose="02040503050406030204" pitchFamily="18" charset="0"/>
              <a:ea typeface="Cambria" panose="020405030504060302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69039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1B39B-FA7F-7257-2D8B-45319B3D5EAB}"/>
              </a:ext>
            </a:extLst>
          </p:cNvPr>
          <p:cNvSpPr>
            <a:spLocks noGrp="1"/>
          </p:cNvSpPr>
          <p:nvPr>
            <p:ph type="title"/>
          </p:nvPr>
        </p:nvSpPr>
        <p:spPr/>
        <p:txBody>
          <a:bodyPr/>
          <a:lstStyle/>
          <a:p>
            <a:r>
              <a:rPr lang="fr-FR" dirty="0">
                <a:latin typeface="Times New Roman" panose="02020603050405020304" pitchFamily="18" charset="0"/>
                <a:ea typeface="Times New Roman" panose="02020603050405020304" pitchFamily="18" charset="0"/>
              </a:rPr>
              <a:t>C) Hippone</a:t>
            </a:r>
            <a:r>
              <a:rPr lang="fr-FR" dirty="0"/>
              <a:t> </a:t>
            </a:r>
          </a:p>
        </p:txBody>
      </p:sp>
      <p:sp>
        <p:nvSpPr>
          <p:cNvPr id="3" name="Espace réservé du contenu 2">
            <a:extLst>
              <a:ext uri="{FF2B5EF4-FFF2-40B4-BE49-F238E27FC236}">
                <a16:creationId xmlns:a16="http://schemas.microsoft.com/office/drawing/2014/main" id="{C80BFB37-4F31-13D1-C6D9-97EE9EE67811}"/>
              </a:ext>
            </a:extLst>
          </p:cNvPr>
          <p:cNvSpPr>
            <a:spLocks noGrp="1"/>
          </p:cNvSpPr>
          <p:nvPr>
            <p:ph idx="1"/>
          </p:nvPr>
        </p:nvSpPr>
        <p:spPr/>
        <p:txBody>
          <a:bodyPr/>
          <a:lstStyle/>
          <a:p>
            <a:pPr algn="just"/>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i="1" dirty="0">
                <a:effectLst/>
                <a:latin typeface="Times New Roman" panose="02020603050405020304" pitchFamily="18" charset="0"/>
                <a:ea typeface="Cambria" panose="02040503050406030204" pitchFamily="18" charset="0"/>
                <a:cs typeface="Times New Roman" panose="02020603050405020304" pitchFamily="18" charset="0"/>
              </a:rPr>
              <a:t>La multitude de ceux qui étaient devenus croyants avait un seul cœur et une seule âme ; et personne ne disait que ses biens lui appartenaient en propre, mais ils avaient tout en commun</a:t>
            </a:r>
            <a:r>
              <a:rPr lang="fr-FR" sz="4000" dirty="0">
                <a:effectLst/>
                <a:latin typeface="Times New Roman" panose="02020603050405020304" pitchFamily="18" charset="0"/>
                <a:ea typeface="Cambria" panose="02040503050406030204" pitchFamily="18" charset="0"/>
                <a:cs typeface="Times New Roman" panose="02020603050405020304" pitchFamily="18" charset="0"/>
              </a:rPr>
              <a:t>.</a:t>
            </a:r>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effectLst/>
                <a:latin typeface="Times New Roman" panose="02020603050405020304" pitchFamily="18" charset="0"/>
                <a:ea typeface="Times New Roman" panose="02020603050405020304" pitchFamily="18" charset="0"/>
                <a:cs typeface="Times New Roman" panose="02020603050405020304" pitchFamily="18" charset="0"/>
              </a:rPr>
              <a:t>Act</a:t>
            </a:r>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 4, 35.)</a:t>
            </a:r>
            <a:endParaRPr lang="fr-FR" sz="40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n-US" sz="4000"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effectLst/>
                <a:latin typeface="Cambria" panose="02040503050406030204" pitchFamily="18" charset="0"/>
                <a:ea typeface="Cambria" panose="02040503050406030204" pitchFamily="18" charset="0"/>
                <a:cs typeface="Times New Roman" panose="02020603050405020304" pitchFamily="18" charset="0"/>
              </a:rPr>
              <a:t>Possidius</a:t>
            </a:r>
            <a:r>
              <a:rPr lang="en-US" sz="4000" i="1" dirty="0">
                <a:effectLst/>
                <a:latin typeface="Cambria" panose="02040503050406030204" pitchFamily="18" charset="0"/>
                <a:ea typeface="Cambria" panose="02040503050406030204" pitchFamily="18" charset="0"/>
                <a:cs typeface="Times New Roman" panose="02020603050405020304" pitchFamily="18" charset="0"/>
              </a:rPr>
              <a:t>, Vita </a:t>
            </a:r>
            <a:r>
              <a:rPr lang="en-US" sz="4000" i="1" dirty="0" err="1">
                <a:effectLst/>
                <a:latin typeface="Cambria" panose="02040503050406030204" pitchFamily="18" charset="0"/>
                <a:ea typeface="Cambria" panose="02040503050406030204" pitchFamily="18" charset="0"/>
                <a:cs typeface="Times New Roman" panose="02020603050405020304" pitchFamily="18" charset="0"/>
              </a:rPr>
              <a:t>Augustini</a:t>
            </a:r>
            <a:r>
              <a:rPr lang="en-US" sz="4000" i="1" dirty="0">
                <a:effectLst/>
                <a:latin typeface="Cambria" panose="02040503050406030204" pitchFamily="18" charset="0"/>
                <a:ea typeface="Cambria" panose="02040503050406030204" pitchFamily="18" charset="0"/>
                <a:cs typeface="Times New Roman" panose="02020603050405020304" pitchFamily="18" charset="0"/>
              </a:rPr>
              <a:t>, 5</a:t>
            </a:r>
            <a:endParaRPr lang="fr-FR" sz="4000" dirty="0">
              <a:effectLst/>
              <a:latin typeface="Cambria" panose="02040503050406030204" pitchFamily="18" charset="0"/>
              <a:ea typeface="Cambria" panose="020405030504060302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8201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olleLege.jpg"/>
          <p:cNvPicPr>
            <a:picLocks noGrp="1" noChangeAspect="1"/>
          </p:cNvPicPr>
          <p:nvPr>
            <p:ph idx="1"/>
          </p:nvPr>
        </p:nvPicPr>
        <p:blipFill>
          <a:blip r:embed="rId2"/>
          <a:srcRect l="-105267" r="-105267"/>
          <a:stretch>
            <a:fillRect/>
          </a:stretch>
        </p:blipFill>
        <p:spPr>
          <a:xfrm>
            <a:off x="870920" y="-78040"/>
            <a:ext cx="12611864" cy="6936040"/>
          </a:xfrm>
        </p:spPr>
      </p:pic>
      <p:sp>
        <p:nvSpPr>
          <p:cNvPr id="5" name="ZoneTexte 4"/>
          <p:cNvSpPr txBox="1"/>
          <p:nvPr/>
        </p:nvSpPr>
        <p:spPr>
          <a:xfrm>
            <a:off x="0" y="579275"/>
            <a:ext cx="5136015" cy="1200329"/>
          </a:xfrm>
          <a:prstGeom prst="rect">
            <a:avLst/>
          </a:prstGeom>
          <a:noFill/>
        </p:spPr>
        <p:txBody>
          <a:bodyPr wrap="square" rtlCol="0">
            <a:spAutoFit/>
          </a:bodyPr>
          <a:lstStyle/>
          <a:p>
            <a:r>
              <a:rPr lang="fr-FR" sz="3600" b="1" dirty="0" err="1"/>
              <a:t>Tolle</a:t>
            </a:r>
            <a:r>
              <a:rPr lang="fr-FR" sz="3600" b="1" dirty="0"/>
              <a:t>, </a:t>
            </a:r>
            <a:r>
              <a:rPr lang="fr-FR" sz="3600" b="1" dirty="0" err="1"/>
              <a:t>lege</a:t>
            </a:r>
            <a:r>
              <a:rPr lang="fr-FR" sz="3600" b="1" dirty="0"/>
              <a:t>, </a:t>
            </a:r>
            <a:r>
              <a:rPr lang="fr-FR" sz="3600" b="1" dirty="0" err="1"/>
              <a:t>tolle</a:t>
            </a:r>
            <a:r>
              <a:rPr lang="fr-FR" sz="3600" b="1" dirty="0"/>
              <a:t>, </a:t>
            </a:r>
            <a:r>
              <a:rPr lang="fr-FR" sz="3600" b="1" dirty="0" err="1"/>
              <a:t>lege</a:t>
            </a:r>
            <a:r>
              <a:rPr lang="fr-FR" sz="3600" b="1" dirty="0"/>
              <a:t>,</a:t>
            </a:r>
          </a:p>
          <a:p>
            <a:r>
              <a:rPr lang="fr-FR" sz="3600" b="1" dirty="0"/>
              <a:t> prends, lis, prends, lis</a:t>
            </a:r>
          </a:p>
        </p:txBody>
      </p:sp>
      <p:sp>
        <p:nvSpPr>
          <p:cNvPr id="7" name="Rectangle 6"/>
          <p:cNvSpPr/>
          <p:nvPr/>
        </p:nvSpPr>
        <p:spPr>
          <a:xfrm>
            <a:off x="0" y="2049741"/>
            <a:ext cx="5286498" cy="5109091"/>
          </a:xfrm>
          <a:prstGeom prst="rect">
            <a:avLst/>
          </a:prstGeom>
        </p:spPr>
        <p:txBody>
          <a:bodyPr wrap="square">
            <a:spAutoFit/>
          </a:bodyPr>
          <a:lstStyle/>
          <a:p>
            <a:r>
              <a:rPr lang="fr-FR" sz="2800" b="1" dirty="0" err="1"/>
              <a:t>Rm</a:t>
            </a:r>
            <a:r>
              <a:rPr lang="fr-FR" sz="2800" b="1" dirty="0"/>
              <a:t> 13, 13-14 </a:t>
            </a:r>
          </a:p>
          <a:p>
            <a:endParaRPr lang="fr-FR" sz="2800" b="1" dirty="0"/>
          </a:p>
          <a:p>
            <a:r>
              <a:rPr lang="fr-FR" sz="2800" b="1" dirty="0"/>
              <a:t>13</a:t>
            </a:r>
            <a:r>
              <a:rPr lang="fr-FR" sz="2800" dirty="0"/>
              <a:t> Conduisons-nous honnêtement, comme on le fait en plein jour, sans orgies ni beuveries, sans luxure ni débauches, sans rivalité ni jalousie,</a:t>
            </a:r>
          </a:p>
          <a:p>
            <a:r>
              <a:rPr lang="fr-FR" sz="2800" b="1" dirty="0"/>
              <a:t>14</a:t>
            </a:r>
            <a:r>
              <a:rPr lang="fr-FR" sz="2800" dirty="0"/>
              <a:t> mais revêtez-vous du Seigneur Jésus Christ ; ne vous abandonnez pas aux préoccupations de la chair pour en satisfaire les convoitises.</a:t>
            </a:r>
          </a:p>
          <a:p>
            <a:r>
              <a:rPr lang="fr-FR"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named-8.jpg"/>
          <p:cNvPicPr>
            <a:picLocks noGrp="1" noChangeAspect="1"/>
          </p:cNvPicPr>
          <p:nvPr>
            <p:ph idx="1"/>
          </p:nvPr>
        </p:nvPicPr>
        <p:blipFill>
          <a:blip r:embed="rId2"/>
          <a:srcRect l="-99674" r="-99674"/>
          <a:stretch>
            <a:fillRect/>
          </a:stretch>
        </p:blipFill>
        <p:spPr>
          <a:xfrm>
            <a:off x="802569" y="0"/>
            <a:ext cx="12329919" cy="6780980"/>
          </a:xfrm>
        </p:spPr>
      </p:pic>
      <p:sp>
        <p:nvSpPr>
          <p:cNvPr id="3" name="ZoneTexte 2"/>
          <p:cNvSpPr txBox="1"/>
          <p:nvPr/>
        </p:nvSpPr>
        <p:spPr>
          <a:xfrm>
            <a:off x="620107" y="2885708"/>
            <a:ext cx="4790642" cy="1446550"/>
          </a:xfrm>
          <a:prstGeom prst="rect">
            <a:avLst/>
          </a:prstGeom>
          <a:noFill/>
        </p:spPr>
        <p:txBody>
          <a:bodyPr wrap="square" rtlCol="0">
            <a:spAutoFit/>
          </a:bodyPr>
          <a:lstStyle/>
          <a:p>
            <a:r>
              <a:rPr lang="fr-FR" sz="4400" b="1" i="1" dirty="0"/>
              <a:t>Les</a:t>
            </a:r>
            <a:r>
              <a:rPr lang="fr-FR" sz="4400" b="1" dirty="0"/>
              <a:t> </a:t>
            </a:r>
            <a:r>
              <a:rPr lang="fr-FR" sz="4400" b="1" i="1" dirty="0"/>
              <a:t>Confessions</a:t>
            </a:r>
          </a:p>
          <a:p>
            <a:endParaRPr lang="fr-FR" sz="4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054230-FABD-F4BD-0BDE-BEFC5F681FF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BB514DE-AF10-77A4-77DA-A1049E19399F}"/>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61422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54989.jpg"/>
          <p:cNvPicPr>
            <a:picLocks noChangeAspect="1"/>
          </p:cNvPicPr>
          <p:nvPr/>
        </p:nvPicPr>
        <p:blipFill>
          <a:blip r:embed="rId2"/>
          <a:stretch>
            <a:fillRect/>
          </a:stretch>
        </p:blipFill>
        <p:spPr>
          <a:xfrm>
            <a:off x="1778000" y="0"/>
            <a:ext cx="493395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a:t>Basilique Saint Augustin d’Annaba</a:t>
            </a:r>
          </a:p>
        </p:txBody>
      </p:sp>
      <p:pic>
        <p:nvPicPr>
          <p:cNvPr id="4" name="Espace réservé du contenu 3" descr="9c20996cd5a969ba409262daa1954f23.jpg"/>
          <p:cNvPicPr>
            <a:picLocks noGrp="1" noChangeAspect="1"/>
          </p:cNvPicPr>
          <p:nvPr>
            <p:ph idx="1"/>
          </p:nvPr>
        </p:nvPicPr>
        <p:blipFill>
          <a:blip r:embed="rId2"/>
          <a:srcRect l="-10610" r="-10610"/>
          <a:stretch>
            <a:fillRect/>
          </a:stretch>
        </p:blipFill>
        <p:spPr>
          <a:xfrm>
            <a:off x="-519708" y="1355024"/>
            <a:ext cx="10006112" cy="550297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126163"/>
          </a:xfrm>
        </p:spPr>
        <p:txBody>
          <a:bodyPr>
            <a:normAutofit/>
          </a:bodyPr>
          <a:lstStyle/>
          <a:p>
            <a:pPr>
              <a:buNone/>
            </a:pPr>
            <a:r>
              <a:rPr lang="fr-FR" sz="4000" b="1" dirty="0"/>
              <a:t>Définition du Donatisme</a:t>
            </a:r>
          </a:p>
          <a:p>
            <a:pPr>
              <a:buNone/>
            </a:pPr>
            <a:endParaRPr lang="fr-FR" sz="4000" b="1" dirty="0"/>
          </a:p>
          <a:p>
            <a:pPr>
              <a:buNone/>
            </a:pPr>
            <a:endParaRPr lang="fr-FR" sz="4000" b="1" dirty="0"/>
          </a:p>
        </p:txBody>
      </p:sp>
      <p:sp>
        <p:nvSpPr>
          <p:cNvPr id="4" name="Rectangle 3"/>
          <p:cNvSpPr/>
          <p:nvPr/>
        </p:nvSpPr>
        <p:spPr>
          <a:xfrm>
            <a:off x="128751" y="2340511"/>
            <a:ext cx="8429297" cy="3785652"/>
          </a:xfrm>
          <a:prstGeom prst="rect">
            <a:avLst/>
          </a:prstGeom>
        </p:spPr>
        <p:txBody>
          <a:bodyPr wrap="square">
            <a:spAutoFit/>
          </a:bodyPr>
          <a:lstStyle/>
          <a:p>
            <a:pPr>
              <a:spcAft>
                <a:spcPts val="0"/>
              </a:spcAft>
            </a:pPr>
            <a:r>
              <a:rPr lang="fr-FR" sz="2400" b="1" dirty="0">
                <a:solidFill>
                  <a:srgbClr val="FFFFFF"/>
                </a:solidFill>
                <a:latin typeface="Helvetica"/>
                <a:ea typeface="Cambria"/>
                <a:cs typeface="Times New Roman"/>
              </a:rPr>
              <a:t>Le donatisme est une doctrine chrétienne jugée </a:t>
            </a:r>
            <a:r>
              <a:rPr lang="fr-FR" sz="2400" b="1" i="1" dirty="0">
                <a:solidFill>
                  <a:srgbClr val="FFFFFF"/>
                </a:solidFill>
                <a:latin typeface="Helvetica"/>
                <a:ea typeface="Cambria"/>
                <a:cs typeface="Times New Roman"/>
              </a:rPr>
              <a:t>a posteriori</a:t>
            </a:r>
            <a:r>
              <a:rPr lang="fr-FR" sz="2400" b="1" dirty="0">
                <a:solidFill>
                  <a:srgbClr val="FFFFFF"/>
                </a:solidFill>
                <a:latin typeface="Helvetica"/>
                <a:ea typeface="Cambria"/>
                <a:cs typeface="Times New Roman"/>
              </a:rPr>
              <a:t> schismatique puis hérétique par l'Église, doctrine qui prit son essor dans le diocèse d'Afrique romaine aux IVème et Vème siècles. Elle tire son nom de Donat, évêque de  Numidie (</a:t>
            </a:r>
            <a:r>
              <a:rPr lang="fr-FR" sz="2400" b="1" dirty="0" err="1">
                <a:solidFill>
                  <a:srgbClr val="FFFFFF"/>
                </a:solidFill>
                <a:latin typeface="Helvetica"/>
                <a:ea typeface="Cambria"/>
                <a:cs typeface="Times New Roman"/>
              </a:rPr>
              <a:t>Negrine</a:t>
            </a:r>
            <a:r>
              <a:rPr lang="fr-FR" sz="2400" b="1" dirty="0">
                <a:solidFill>
                  <a:srgbClr val="FFFFFF"/>
                </a:solidFill>
                <a:latin typeface="Helvetica"/>
                <a:ea typeface="Cambria"/>
                <a:cs typeface="Times New Roman"/>
              </a:rPr>
              <a:t> actuelle).</a:t>
            </a:r>
            <a:endParaRPr lang="fr-FR" sz="2400" b="1" dirty="0">
              <a:solidFill>
                <a:srgbClr val="FFFFFF"/>
              </a:solidFill>
              <a:latin typeface="Times New Roman"/>
              <a:ea typeface="Cambria"/>
              <a:cs typeface="Times New Roman"/>
            </a:endParaRPr>
          </a:p>
          <a:p>
            <a:pPr>
              <a:spcAft>
                <a:spcPts val="0"/>
              </a:spcAft>
            </a:pPr>
            <a:r>
              <a:rPr lang="fr-FR" sz="2400" b="1" dirty="0">
                <a:solidFill>
                  <a:srgbClr val="FFFFFF"/>
                </a:solidFill>
                <a:latin typeface="Helvetica"/>
                <a:ea typeface="Cambria"/>
                <a:cs typeface="Times New Roman"/>
              </a:rPr>
              <a:t>Le principal point de désaccord des donatistes avec l’Église indivise concernait le refus de validité des sacrements délivrés par les évêques qui avaient failli lors de la persécution de Dioclétien (303-305). Cette position fut condamnée lors du concile de Rome de 313.</a:t>
            </a:r>
            <a:endParaRPr lang="fr-FR" sz="2400" b="1" dirty="0">
              <a:solidFill>
                <a:srgbClr val="FFFFFF"/>
              </a:solidFill>
              <a:latin typeface="Times New Roman"/>
              <a:ea typeface="Cambria"/>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ob_c6782c_saint-augustin-dhippone-palais-du-latr.jpg"/>
          <p:cNvPicPr>
            <a:picLocks noGrp="1" noChangeAspect="1"/>
          </p:cNvPicPr>
          <p:nvPr>
            <p:ph idx="1"/>
          </p:nvPr>
        </p:nvPicPr>
        <p:blipFill>
          <a:blip r:embed="rId2"/>
          <a:srcRect l="-54604" r="-54604"/>
          <a:stretch>
            <a:fillRect/>
          </a:stretch>
        </p:blipFill>
        <p:spPr>
          <a:xfrm>
            <a:off x="-1714878" y="0"/>
            <a:ext cx="12469964"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3368"/>
            <a:ext cx="8229600" cy="1143000"/>
          </a:xfrm>
        </p:spPr>
        <p:txBody>
          <a:bodyPr>
            <a:normAutofit fontScale="90000"/>
          </a:bodyPr>
          <a:lstStyle/>
          <a:p>
            <a:pPr algn="l"/>
            <a:r>
              <a:rPr lang="fr-FR" sz="4889" b="1" i="1" dirty="0" err="1"/>
              <a:t>Hortensius</a:t>
            </a:r>
            <a:r>
              <a:rPr lang="fr-FR" sz="4889" i="1" dirty="0"/>
              <a:t> </a:t>
            </a:r>
            <a:r>
              <a:rPr lang="fr-FR" sz="4889" dirty="0"/>
              <a:t>(</a:t>
            </a:r>
            <a:r>
              <a:rPr lang="fr-FR" sz="4889" i="1" dirty="0" err="1"/>
              <a:t>Hortensius</a:t>
            </a:r>
            <a:r>
              <a:rPr lang="fr-FR" sz="4889" i="1" dirty="0"/>
              <a:t> </a:t>
            </a:r>
            <a:r>
              <a:rPr lang="fr-FR" sz="4889" i="1" dirty="0" err="1"/>
              <a:t>seu</a:t>
            </a:r>
            <a:r>
              <a:rPr lang="fr-FR" sz="4889" i="1" dirty="0"/>
              <a:t> De </a:t>
            </a:r>
            <a:r>
              <a:rPr lang="fr-FR" sz="4889" i="1" dirty="0" err="1"/>
              <a:t>philosophia</a:t>
            </a:r>
            <a:r>
              <a:rPr lang="fr-FR" sz="4889" i="1" dirty="0"/>
              <a:t> liber</a:t>
            </a:r>
            <a:r>
              <a:rPr lang="fr-FR" sz="4889" dirty="0"/>
              <a:t>) est un dialogue philosophique de </a:t>
            </a:r>
            <a:r>
              <a:rPr lang="fr-FR" sz="4889" b="1" dirty="0"/>
              <a:t>Cicéron </a:t>
            </a:r>
            <a:r>
              <a:rPr lang="fr-FR" sz="4889" dirty="0"/>
              <a:t>(106 av. J.-C – 43 av. J.-C), composé en 45 av. J.C. mais qui a disparu au Moyen Âge.</a:t>
            </a:r>
            <a:br>
              <a:rPr lang="fr-FR" dirty="0"/>
            </a:b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190" y="2847474"/>
            <a:ext cx="8229600" cy="1143000"/>
          </a:xfrm>
        </p:spPr>
        <p:txBody>
          <a:bodyPr>
            <a:normAutofit fontScale="90000"/>
          </a:bodyPr>
          <a:lstStyle/>
          <a:p>
            <a:r>
              <a:rPr lang="fr-FR" dirty="0"/>
              <a:t>« </a:t>
            </a:r>
            <a:r>
              <a:rPr lang="fr-FR" i="1" dirty="0"/>
              <a:t>Ce livre changea véritablement mes sentiments </a:t>
            </a:r>
            <a:r>
              <a:rPr lang="fr-FR" dirty="0"/>
              <a:t>», au point que « </a:t>
            </a:r>
            <a:r>
              <a:rPr lang="fr-FR" i="1" dirty="0"/>
              <a:t>soudainement je ne vis que bassesse dans l’espérance du siècle, et que je convoitai l’immortelle sagesse avec un incroyable élan du cœur</a:t>
            </a:r>
            <a:r>
              <a:rPr lang="fr-FR" dirty="0"/>
              <a:t>. » (</a:t>
            </a:r>
            <a:r>
              <a:rPr lang="fr-FR" i="1" dirty="0"/>
              <a:t>Confessions</a:t>
            </a:r>
            <a:r>
              <a:rPr lang="fr-FR" dirty="0"/>
              <a:t>,  III, 4, 7)</a:t>
            </a:r>
            <a:br>
              <a:rPr lang="fr-FR" dirty="0"/>
            </a:b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126163"/>
          </a:xfrm>
        </p:spPr>
        <p:txBody>
          <a:bodyPr>
            <a:normAutofit fontScale="92500" lnSpcReduction="10000"/>
          </a:bodyPr>
          <a:lstStyle/>
          <a:p>
            <a:pPr>
              <a:buNone/>
            </a:pPr>
            <a:r>
              <a:rPr lang="fr-FR" b="1" dirty="0"/>
              <a:t>Définition du </a:t>
            </a:r>
            <a:r>
              <a:rPr lang="fr-FR" b="1" dirty="0" err="1"/>
              <a:t>manichéïsme</a:t>
            </a:r>
            <a:r>
              <a:rPr lang="fr-FR" b="1" dirty="0"/>
              <a:t>:</a:t>
            </a:r>
          </a:p>
          <a:p>
            <a:r>
              <a:rPr lang="fr-FR" b="1" dirty="0"/>
              <a:t>Le manichéisme est une religion fondée par le perse Mani au IIIe siècle.</a:t>
            </a:r>
          </a:p>
          <a:p>
            <a:pPr>
              <a:buNone/>
            </a:pPr>
            <a:r>
              <a:rPr lang="fr-FR" b="1" dirty="0"/>
              <a:t>Deux mondes distincts</a:t>
            </a:r>
          </a:p>
          <a:p>
            <a:pPr>
              <a:buNone/>
            </a:pPr>
            <a:r>
              <a:rPr lang="fr-FR" b="1" dirty="0"/>
              <a:t> </a:t>
            </a:r>
          </a:p>
          <a:p>
            <a:pPr>
              <a:buNone/>
            </a:pPr>
            <a:r>
              <a:rPr lang="fr-FR" b="1" dirty="0"/>
              <a:t>Un des fondements du manichéisme est de séparer le monde en deux :</a:t>
            </a:r>
          </a:p>
          <a:p>
            <a:pPr>
              <a:buNone/>
            </a:pPr>
            <a:r>
              <a:rPr lang="fr-FR" b="1" dirty="0"/>
              <a:t>le royaume de la Lumière, le royaume de la Vie divine, où s'exprime ce qui est de l'éternité ;</a:t>
            </a:r>
          </a:p>
          <a:p>
            <a:pPr>
              <a:buNone/>
            </a:pPr>
            <a:r>
              <a:rPr lang="fr-FR" b="1" dirty="0"/>
              <a:t>le royaume des Ténèbres, le royaume de la matière, le royaume des « morts », où s'exprime ce qui est de l'espace/temps.</a:t>
            </a:r>
          </a:p>
          <a:p>
            <a:pPr>
              <a:buNone/>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9901590" cy="6858000"/>
          </a:xfrm>
        </p:spPr>
        <p:txBody>
          <a:bodyPr>
            <a:normAutofit fontScale="70000" lnSpcReduction="20000"/>
          </a:bodyPr>
          <a:lstStyle/>
          <a:p>
            <a:r>
              <a:rPr lang="fr-FR" sz="3840" b="1" dirty="0"/>
              <a:t>L'Homme est double</a:t>
            </a:r>
          </a:p>
          <a:p>
            <a:pPr>
              <a:buNone/>
            </a:pPr>
            <a:r>
              <a:rPr lang="fr-FR" sz="3840" dirty="0"/>
              <a:t> </a:t>
            </a:r>
          </a:p>
          <a:p>
            <a:pPr>
              <a:buNone/>
            </a:pPr>
            <a:r>
              <a:rPr lang="fr-FR" sz="3840" b="1" dirty="0"/>
              <a:t>Selon le manichéisme, la Lumière et les Ténèbres coexistaient sans jamais se mêler. Mais à la suite d'un événement catastrophique, </a:t>
            </a:r>
          </a:p>
          <a:p>
            <a:pPr>
              <a:buNone/>
            </a:pPr>
            <a:r>
              <a:rPr lang="fr-FR" sz="3840" b="1" dirty="0"/>
              <a:t>les Ténèbres envahirent la Lumière. De ce conflit est né l'homme (naturel), son esprit appartient au royaume de la </a:t>
            </a:r>
          </a:p>
          <a:p>
            <a:pPr>
              <a:buNone/>
            </a:pPr>
            <a:r>
              <a:rPr lang="fr-FR" sz="3840" b="1" dirty="0"/>
              <a:t>Lumière et son corps, appartient au royaume des Ténèbres — </a:t>
            </a:r>
          </a:p>
          <a:p>
            <a:pPr>
              <a:buNone/>
            </a:pPr>
            <a:r>
              <a:rPr lang="fr-FR" sz="3840" b="1" dirty="0"/>
              <a:t>ce qui peut transformer la mort non plus en processus destructif </a:t>
            </a:r>
          </a:p>
          <a:p>
            <a:pPr>
              <a:buNone/>
            </a:pPr>
            <a:r>
              <a:rPr lang="fr-FR" sz="3840" b="1" dirty="0"/>
              <a:t>mais en processus d'élévation suprême, de libération de l'esprit.</a:t>
            </a:r>
          </a:p>
          <a:p>
            <a:pPr>
              <a:buNone/>
            </a:pPr>
            <a:r>
              <a:rPr lang="fr-FR" sz="3840" b="1" dirty="0"/>
              <a:t> </a:t>
            </a:r>
          </a:p>
          <a:p>
            <a:pPr>
              <a:buNone/>
            </a:pPr>
            <a:r>
              <a:rPr lang="fr-FR" sz="3840" b="1" dirty="0"/>
              <a:t>Selon le manichéisme, l'homme naturel est donc double. </a:t>
            </a:r>
          </a:p>
          <a:p>
            <a:pPr>
              <a:buNone/>
            </a:pPr>
            <a:r>
              <a:rPr lang="fr-FR" sz="3840" b="1" dirty="0"/>
              <a:t>   Il possède :</a:t>
            </a:r>
          </a:p>
          <a:p>
            <a:r>
              <a:rPr lang="fr-FR" sz="3840" b="1" dirty="0"/>
              <a:t>un esprit appartenant au royaume de la Lumière — c'est la partie immortelle de l'homme ;</a:t>
            </a:r>
          </a:p>
          <a:p>
            <a:r>
              <a:rPr lang="fr-FR" sz="3840" b="1" dirty="0"/>
              <a:t>un corps appartenant au royaume des Ténèbres — c'est la partie mortelle de l'homme.</a:t>
            </a:r>
          </a:p>
          <a:p>
            <a:pPr>
              <a:buNone/>
            </a:pPr>
            <a:r>
              <a:rPr lang="fr-FR" sz="3840" dirty="0"/>
              <a:t>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ob_c6782c_saint-augustin-dhippone-palais-du-latr.jpg"/>
          <p:cNvPicPr>
            <a:picLocks noGrp="1" noChangeAspect="1"/>
          </p:cNvPicPr>
          <p:nvPr>
            <p:ph idx="1"/>
          </p:nvPr>
        </p:nvPicPr>
        <p:blipFill>
          <a:blip r:embed="rId2"/>
          <a:srcRect l="-54604" r="-54604"/>
          <a:stretch>
            <a:fillRect/>
          </a:stretch>
        </p:blipFill>
        <p:spPr>
          <a:xfrm>
            <a:off x="-1714878" y="0"/>
            <a:ext cx="12469964" cy="6858000"/>
          </a:xfrm>
        </p:spPr>
      </p:pic>
    </p:spTree>
  </p:cSld>
  <p:clrMapOvr>
    <a:masterClrMapping/>
  </p:clrMapOvr>
</p:sld>
</file>

<file path=ppt/theme/theme1.xml><?xml version="1.0" encoding="utf-8"?>
<a:theme xmlns:a="http://schemas.openxmlformats.org/drawingml/2006/main" name="Thème Offic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633</TotalTime>
  <Words>1345</Words>
  <Application>Microsoft Macintosh PowerPoint</Application>
  <PresentationFormat>Affichage à l'écran (4:3)</PresentationFormat>
  <Paragraphs>81</Paragraphs>
  <Slides>30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Cambria</vt:lpstr>
      <vt:lpstr>Helvetica</vt:lpstr>
      <vt:lpstr>Times</vt:lpstr>
      <vt:lpstr>Times New Roman</vt:lpstr>
      <vt:lpstr>Thème Office</vt:lpstr>
      <vt:lpstr>Saint Augustin (354 - 430)</vt:lpstr>
      <vt:lpstr>Présentation PowerPoint</vt:lpstr>
      <vt:lpstr>Basilique Saint Augustin d’Annaba</vt:lpstr>
      <vt:lpstr>Présentation PowerPoint</vt:lpstr>
      <vt:lpstr>Hortensius (Hortensius seu De philosophia liber) est un dialogue philosophique de Cicéron (106 av. J.-C – 43 av. J.-C), composé en 45 av. J.C. mais qui a disparu au Moyen Âge. </vt:lpstr>
      <vt:lpstr>« Ce livre changea véritablement mes sentiments », au point que « soudainement je ne vis que bassesse dans l’espérance du siècle, et que je convoitai l’immortelle sagesse avec un incroyable élan du cœur. » (Confessions,  III, 4, 7) </vt:lpstr>
      <vt:lpstr>Présentation PowerPoint</vt:lpstr>
      <vt:lpstr>Présentation PowerPoint</vt:lpstr>
      <vt:lpstr>Présentation PowerPoint</vt:lpstr>
      <vt:lpstr>Augustin se convertit au christianisme  le 15 août 386 et il est baptisé à 32 ans par Ambroise évêque de Milan ,  le 24 avril 387.</vt:lpstr>
      <vt:lpstr>Le baptême de Saint Augustin </vt:lpstr>
      <vt:lpstr>Présentation PowerPoint</vt:lpstr>
      <vt:lpstr>Présentation PowerPoint</vt:lpstr>
      <vt:lpstr>Présentation PowerPoint</vt:lpstr>
      <vt:lpstr>Présentation PowerPoint</vt:lpstr>
      <vt:lpstr>Augustin meurt le 28 août 430</vt:lpstr>
      <vt:lpstr>Présentation PowerPoint</vt:lpstr>
      <vt:lpstr>Présentation PowerPoint</vt:lpstr>
      <vt:lpstr>: « va, vends tout ce que tu as, donne-le aux pauvres et tu auras un trésor dans le ciel. Viens, suis-moi » (Math, 19, 21). </vt:lpstr>
      <vt:lpstr>A) CASSICIACUM </vt:lpstr>
      <vt:lpstr>Présentation PowerPoint</vt:lpstr>
      <vt:lpstr>Présentation PowerPoint</vt:lpstr>
      <vt:lpstr>Présentation PowerPoint</vt:lpstr>
      <vt:lpstr>B) Thagaste </vt:lpstr>
      <vt:lpstr>C) Hippone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aux Pères de l’Eglise du IVème et du Vème siècle</dc:title>
  <dc:creator>THOMAS WEBER</dc:creator>
  <cp:lastModifiedBy>thomas weber</cp:lastModifiedBy>
  <cp:revision>27</cp:revision>
  <dcterms:created xsi:type="dcterms:W3CDTF">2021-05-21T16:21:23Z</dcterms:created>
  <dcterms:modified xsi:type="dcterms:W3CDTF">2022-11-21T16:18:57Z</dcterms:modified>
</cp:coreProperties>
</file>