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81" r:id="rId4"/>
    <p:sldId id="257" r:id="rId5"/>
    <p:sldId id="279" r:id="rId6"/>
    <p:sldId id="259" r:id="rId7"/>
    <p:sldId id="264" r:id="rId8"/>
    <p:sldId id="265" r:id="rId9"/>
    <p:sldId id="266" r:id="rId10"/>
    <p:sldId id="267" r:id="rId11"/>
    <p:sldId id="268" r:id="rId12"/>
    <p:sldId id="280" r:id="rId13"/>
    <p:sldId id="269" r:id="rId14"/>
    <p:sldId id="260" r:id="rId15"/>
    <p:sldId id="261" r:id="rId16"/>
    <p:sldId id="276" r:id="rId17"/>
    <p:sldId id="275" r:id="rId18"/>
    <p:sldId id="270" r:id="rId19"/>
    <p:sldId id="271" r:id="rId20"/>
    <p:sldId id="272" r:id="rId21"/>
    <p:sldId id="277" r:id="rId22"/>
    <p:sldId id="278" r:id="rId23"/>
    <p:sldId id="273" r:id="rId24"/>
    <p:sldId id="282" r:id="rId25"/>
    <p:sldId id="283" r:id="rId26"/>
    <p:sldId id="26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napToGrid="0">
      <p:cViewPr varScale="1">
        <p:scale>
          <a:sx n="158" d="100"/>
          <a:sy n="158"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A61015F-7CC6-4D0A-9D87-873EA4C304CC}" type="datetimeFigureOut">
              <a:rPr lang="en-US" dirty="0"/>
              <a:t>1/12/22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5C68B11-C5A8-448C-8CE9-B1A273C79CFC}" type="datetimeFigureOut">
              <a:rPr lang="en-US" dirty="0"/>
              <a:t>1/12/22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16CA0-919D-4A49-9C8A-62FDFB3A5183}" type="datetimeFigureOut">
              <a:rPr lang="en-US" dirty="0"/>
              <a:t>1/12/22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1/12/22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C9B3B6-D0F2-4E21-8F77-E531A00495F0}"/>
              </a:ext>
            </a:extLst>
          </p:cNvPr>
          <p:cNvSpPr>
            <a:spLocks noGrp="1"/>
          </p:cNvSpPr>
          <p:nvPr>
            <p:ph type="ctrTitle"/>
          </p:nvPr>
        </p:nvSpPr>
        <p:spPr>
          <a:xfrm>
            <a:off x="115410" y="4960137"/>
            <a:ext cx="7652551" cy="1463040"/>
          </a:xfrm>
        </p:spPr>
        <p:txBody>
          <a:bodyPr/>
          <a:lstStyle/>
          <a:p>
            <a:r>
              <a:rPr lang="fr-FR" dirty="0">
                <a:latin typeface="Bodoni MT" panose="02070603080606020203" pitchFamily="18" charset="0"/>
              </a:rPr>
              <a:t>Athénée 2 - 2021/2022</a:t>
            </a:r>
          </a:p>
        </p:txBody>
      </p:sp>
      <p:pic>
        <p:nvPicPr>
          <p:cNvPr id="1026" name="Picture 2" descr="UN NOUVEL INSTITUT DE FORMATION POUR LE DIOCESE DE VANNES - Diocèse de  Vannes">
            <a:extLst>
              <a:ext uri="{FF2B5EF4-FFF2-40B4-BE49-F238E27FC236}">
                <a16:creationId xmlns:a16="http://schemas.microsoft.com/office/drawing/2014/main" id="{0FBF221E-88A1-4E7C-BF56-A6B115014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575" y="1298666"/>
            <a:ext cx="4991100" cy="171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065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texte&#10;&#10;Description générée automatiquement">
            <a:extLst>
              <a:ext uri="{FF2B5EF4-FFF2-40B4-BE49-F238E27FC236}">
                <a16:creationId xmlns:a16="http://schemas.microsoft.com/office/drawing/2014/main" id="{64B873A2-564D-4431-8552-A424F6F6040D}"/>
              </a:ext>
            </a:extLst>
          </p:cNvPr>
          <p:cNvPicPr>
            <a:picLocks noChangeAspect="1"/>
          </p:cNvPicPr>
          <p:nvPr/>
        </p:nvPicPr>
        <p:blipFill rotWithShape="1">
          <a:blip r:embed="rId2"/>
          <a:srcRect t="5852" b="12284"/>
          <a:stretch/>
        </p:blipFill>
        <p:spPr>
          <a:xfrm>
            <a:off x="327547" y="321733"/>
            <a:ext cx="5688020" cy="3899748"/>
          </a:xfrm>
          <a:prstGeom prst="rect">
            <a:avLst/>
          </a:prstGeom>
        </p:spPr>
      </p:pic>
      <p:sp>
        <p:nvSpPr>
          <p:cNvPr id="14" name="Rectangle 13">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7B6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128EFC2E-6216-4F68-85B6-9ECE4252BD91}"/>
              </a:ext>
            </a:extLst>
          </p:cNvPr>
          <p:cNvSpPr txBox="1"/>
          <p:nvPr/>
        </p:nvSpPr>
        <p:spPr>
          <a:xfrm>
            <a:off x="6391275" y="523874"/>
            <a:ext cx="5362575" cy="5724525"/>
          </a:xfrm>
          <a:prstGeom prst="rect">
            <a:avLst/>
          </a:prstGeom>
        </p:spPr>
        <p:txBody>
          <a:bodyPr vert="horz" lIns="45720" tIns="45720" rIns="45720" bIns="45720" rtlCol="0" anchor="ctr">
            <a:noAutofit/>
          </a:bodyPr>
          <a:lstStyle/>
          <a:p>
            <a:pPr defTabSz="914400">
              <a:lnSpc>
                <a:spcPct val="90000"/>
              </a:lnSpc>
              <a:spcAft>
                <a:spcPts val="600"/>
              </a:spcAft>
              <a:buClr>
                <a:schemeClr val="accent1"/>
              </a:buClr>
            </a:pPr>
            <a:r>
              <a:rPr lang="en-US" sz="1600" b="1" dirty="0">
                <a:solidFill>
                  <a:srgbClr val="FFFFFF"/>
                </a:solidFill>
                <a:effectLst/>
              </a:rPr>
              <a:t>26</a:t>
            </a:r>
            <a:r>
              <a:rPr lang="en-US" sz="1600" dirty="0">
                <a:solidFill>
                  <a:srgbClr val="FFFFFF"/>
                </a:solidFill>
                <a:effectLst/>
              </a:rPr>
              <a:t> À </a:t>
            </a:r>
            <a:r>
              <a:rPr lang="en-US" sz="1600" dirty="0" err="1">
                <a:solidFill>
                  <a:srgbClr val="FFFFFF"/>
                </a:solidFill>
                <a:effectLst/>
              </a:rPr>
              <a:t>partir</a:t>
            </a:r>
            <a:r>
              <a:rPr lang="en-US" sz="1600" dirty="0">
                <a:solidFill>
                  <a:srgbClr val="FFFFFF"/>
                </a:solidFill>
                <a:effectLst/>
              </a:rPr>
              <a:t> d’un </a:t>
            </a:r>
            <a:r>
              <a:rPr lang="en-US" sz="1600" dirty="0" err="1">
                <a:solidFill>
                  <a:srgbClr val="FFFFFF"/>
                </a:solidFill>
                <a:effectLst/>
              </a:rPr>
              <a:t>seul</a:t>
            </a:r>
            <a:r>
              <a:rPr lang="en-US" sz="1600" dirty="0">
                <a:solidFill>
                  <a:srgbClr val="FFFFFF"/>
                </a:solidFill>
                <a:effectLst/>
              </a:rPr>
              <a:t> homme, il a fait </a:t>
            </a:r>
            <a:r>
              <a:rPr lang="en-US" sz="1600" dirty="0" err="1">
                <a:solidFill>
                  <a:srgbClr val="FFFFFF"/>
                </a:solidFill>
                <a:effectLst/>
              </a:rPr>
              <a:t>tous</a:t>
            </a:r>
            <a:r>
              <a:rPr lang="en-US" sz="1600" dirty="0">
                <a:solidFill>
                  <a:srgbClr val="FFFFFF"/>
                </a:solidFill>
                <a:effectLst/>
              </a:rPr>
              <a:t> les </a:t>
            </a:r>
            <a:r>
              <a:rPr lang="en-US" sz="1600" dirty="0" err="1">
                <a:solidFill>
                  <a:srgbClr val="FFFFFF"/>
                </a:solidFill>
                <a:effectLst/>
              </a:rPr>
              <a:t>peuples</a:t>
            </a:r>
            <a:r>
              <a:rPr lang="en-US" sz="1600" dirty="0">
                <a:solidFill>
                  <a:srgbClr val="FFFFFF"/>
                </a:solidFill>
                <a:effectLst/>
              </a:rPr>
              <a:t> pour </a:t>
            </a:r>
            <a:r>
              <a:rPr lang="en-US" sz="1600" dirty="0" err="1">
                <a:solidFill>
                  <a:srgbClr val="FFFFFF"/>
                </a:solidFill>
                <a:effectLst/>
              </a:rPr>
              <a:t>qu’ils</a:t>
            </a:r>
            <a:r>
              <a:rPr lang="en-US" sz="1600" dirty="0">
                <a:solidFill>
                  <a:srgbClr val="FFFFFF"/>
                </a:solidFill>
                <a:effectLst/>
              </a:rPr>
              <a:t> </a:t>
            </a:r>
            <a:r>
              <a:rPr lang="en-US" sz="1600" dirty="0" err="1">
                <a:solidFill>
                  <a:srgbClr val="FFFFFF"/>
                </a:solidFill>
                <a:effectLst/>
              </a:rPr>
              <a:t>habitent</a:t>
            </a:r>
            <a:r>
              <a:rPr lang="en-US" sz="1600" dirty="0">
                <a:solidFill>
                  <a:srgbClr val="FFFFFF"/>
                </a:solidFill>
                <a:effectLst/>
              </a:rPr>
              <a:t> sur </a:t>
            </a:r>
            <a:r>
              <a:rPr lang="en-US" sz="1600" dirty="0" err="1">
                <a:solidFill>
                  <a:srgbClr val="FFFFFF"/>
                </a:solidFill>
                <a:effectLst/>
              </a:rPr>
              <a:t>toute</a:t>
            </a:r>
            <a:r>
              <a:rPr lang="en-US" sz="1600" dirty="0">
                <a:solidFill>
                  <a:srgbClr val="FFFFFF"/>
                </a:solidFill>
                <a:effectLst/>
              </a:rPr>
              <a:t> la surface de la </a:t>
            </a:r>
            <a:r>
              <a:rPr lang="en-US" sz="1600" dirty="0" err="1">
                <a:solidFill>
                  <a:srgbClr val="FFFFFF"/>
                </a:solidFill>
                <a:effectLst/>
              </a:rPr>
              <a:t>terre</a:t>
            </a:r>
            <a:r>
              <a:rPr lang="en-US" sz="1600" dirty="0">
                <a:solidFill>
                  <a:srgbClr val="FFFFFF"/>
                </a:solidFill>
                <a:effectLst/>
              </a:rPr>
              <a:t>, </a:t>
            </a:r>
            <a:r>
              <a:rPr lang="en-US" sz="1600" dirty="0" err="1">
                <a:solidFill>
                  <a:srgbClr val="FFFFFF"/>
                </a:solidFill>
                <a:effectLst/>
              </a:rPr>
              <a:t>fixant</a:t>
            </a:r>
            <a:r>
              <a:rPr lang="en-US" sz="1600" dirty="0">
                <a:solidFill>
                  <a:srgbClr val="FFFFFF"/>
                </a:solidFill>
                <a:effectLst/>
              </a:rPr>
              <a:t> les moments de </a:t>
            </a:r>
            <a:r>
              <a:rPr lang="en-US" sz="1600" dirty="0" err="1">
                <a:solidFill>
                  <a:srgbClr val="FFFFFF"/>
                </a:solidFill>
                <a:effectLst/>
              </a:rPr>
              <a:t>leur</a:t>
            </a:r>
            <a:r>
              <a:rPr lang="en-US" sz="1600" dirty="0">
                <a:solidFill>
                  <a:srgbClr val="FFFFFF"/>
                </a:solidFill>
                <a:effectLst/>
              </a:rPr>
              <a:t> </a:t>
            </a:r>
            <a:r>
              <a:rPr lang="en-US" sz="1600" dirty="0" err="1">
                <a:solidFill>
                  <a:srgbClr val="FFFFFF"/>
                </a:solidFill>
                <a:effectLst/>
              </a:rPr>
              <a:t>histoire</a:t>
            </a:r>
            <a:r>
              <a:rPr lang="en-US" sz="1600" dirty="0">
                <a:solidFill>
                  <a:srgbClr val="FFFFFF"/>
                </a:solidFill>
                <a:effectLst/>
              </a:rPr>
              <a:t> et les </a:t>
            </a:r>
            <a:r>
              <a:rPr lang="en-US" sz="1600" dirty="0" err="1">
                <a:solidFill>
                  <a:srgbClr val="FFFFFF"/>
                </a:solidFill>
                <a:effectLst/>
              </a:rPr>
              <a:t>limites</a:t>
            </a:r>
            <a:r>
              <a:rPr lang="en-US" sz="1600" dirty="0">
                <a:solidFill>
                  <a:srgbClr val="FFFFFF"/>
                </a:solidFill>
                <a:effectLst/>
              </a:rPr>
              <a:t> de </a:t>
            </a:r>
            <a:r>
              <a:rPr lang="en-US" sz="1600" dirty="0" err="1">
                <a:solidFill>
                  <a:srgbClr val="FFFFFF"/>
                </a:solidFill>
                <a:effectLst/>
              </a:rPr>
              <a:t>leur</a:t>
            </a:r>
            <a:r>
              <a:rPr lang="en-US" sz="1600" dirty="0">
                <a:solidFill>
                  <a:srgbClr val="FFFFFF"/>
                </a:solidFill>
                <a:effectLst/>
              </a:rPr>
              <a:t> habitat ;</a:t>
            </a:r>
          </a:p>
          <a:p>
            <a:pPr defTabSz="914400">
              <a:lnSpc>
                <a:spcPct val="90000"/>
              </a:lnSpc>
              <a:spcAft>
                <a:spcPts val="600"/>
              </a:spcAft>
              <a:buClr>
                <a:schemeClr val="accent1"/>
              </a:buClr>
            </a:pPr>
            <a:r>
              <a:rPr lang="en-US" sz="1600" b="1" dirty="0">
                <a:solidFill>
                  <a:srgbClr val="FFFFFF"/>
                </a:solidFill>
                <a:effectLst/>
              </a:rPr>
              <a:t>27</a:t>
            </a:r>
            <a:r>
              <a:rPr lang="en-US" sz="1600" dirty="0">
                <a:solidFill>
                  <a:srgbClr val="FFFFFF"/>
                </a:solidFill>
                <a:effectLst/>
              </a:rPr>
              <a:t> Dieu les a faits pour </a:t>
            </a:r>
            <a:r>
              <a:rPr lang="en-US" sz="1600" dirty="0" err="1">
                <a:solidFill>
                  <a:srgbClr val="FFFFFF"/>
                </a:solidFill>
                <a:effectLst/>
              </a:rPr>
              <a:t>qu’ils</a:t>
            </a:r>
            <a:r>
              <a:rPr lang="en-US" sz="1600" dirty="0">
                <a:solidFill>
                  <a:srgbClr val="FFFFFF"/>
                </a:solidFill>
                <a:effectLst/>
              </a:rPr>
              <a:t> le </a:t>
            </a:r>
            <a:r>
              <a:rPr lang="en-US" sz="1600" dirty="0" err="1">
                <a:solidFill>
                  <a:srgbClr val="FFFFFF"/>
                </a:solidFill>
                <a:effectLst/>
              </a:rPr>
              <a:t>cherchent</a:t>
            </a:r>
            <a:r>
              <a:rPr lang="en-US" sz="1600" dirty="0">
                <a:solidFill>
                  <a:srgbClr val="FFFFFF"/>
                </a:solidFill>
                <a:effectLst/>
              </a:rPr>
              <a:t> et, </a:t>
            </a:r>
            <a:r>
              <a:rPr lang="en-US" sz="1600" dirty="0" err="1">
                <a:solidFill>
                  <a:srgbClr val="FFFFFF"/>
                </a:solidFill>
                <a:effectLst/>
              </a:rPr>
              <a:t>si</a:t>
            </a:r>
            <a:r>
              <a:rPr lang="en-US" sz="1600" dirty="0">
                <a:solidFill>
                  <a:srgbClr val="FFFFFF"/>
                </a:solidFill>
                <a:effectLst/>
              </a:rPr>
              <a:t> possible, </a:t>
            </a:r>
            <a:r>
              <a:rPr lang="en-US" sz="1600" dirty="0" err="1">
                <a:solidFill>
                  <a:srgbClr val="FFFFFF"/>
                </a:solidFill>
                <a:effectLst/>
              </a:rPr>
              <a:t>l’atteignent</a:t>
            </a:r>
            <a:r>
              <a:rPr lang="en-US" sz="1600" dirty="0">
                <a:solidFill>
                  <a:srgbClr val="FFFFFF"/>
                </a:solidFill>
                <a:effectLst/>
              </a:rPr>
              <a:t> et le </a:t>
            </a:r>
            <a:r>
              <a:rPr lang="en-US" sz="1600" dirty="0" err="1">
                <a:solidFill>
                  <a:srgbClr val="FFFFFF"/>
                </a:solidFill>
                <a:effectLst/>
              </a:rPr>
              <a:t>trouvent</a:t>
            </a:r>
            <a:r>
              <a:rPr lang="en-US" sz="1600" dirty="0">
                <a:solidFill>
                  <a:srgbClr val="FFFFFF"/>
                </a:solidFill>
                <a:effectLst/>
              </a:rPr>
              <a:t>, </a:t>
            </a:r>
            <a:r>
              <a:rPr lang="en-US" sz="1600" dirty="0" err="1">
                <a:solidFill>
                  <a:srgbClr val="FFFFFF"/>
                </a:solidFill>
                <a:effectLst/>
              </a:rPr>
              <a:t>lui</a:t>
            </a:r>
            <a:r>
              <a:rPr lang="en-US" sz="1600" dirty="0">
                <a:solidFill>
                  <a:srgbClr val="FFFFFF"/>
                </a:solidFill>
                <a:effectLst/>
              </a:rPr>
              <a:t> qui, </a:t>
            </a:r>
            <a:r>
              <a:rPr lang="en-US" sz="1600" dirty="0" err="1">
                <a:solidFill>
                  <a:srgbClr val="FFFFFF"/>
                </a:solidFill>
                <a:effectLst/>
              </a:rPr>
              <a:t>en</a:t>
            </a:r>
            <a:r>
              <a:rPr lang="en-US" sz="1600" dirty="0">
                <a:solidFill>
                  <a:srgbClr val="FFFFFF"/>
                </a:solidFill>
                <a:effectLst/>
              </a:rPr>
              <a:t> fait, </a:t>
            </a:r>
            <a:r>
              <a:rPr lang="en-US" sz="1600" dirty="0" err="1">
                <a:solidFill>
                  <a:srgbClr val="FFFFFF"/>
                </a:solidFill>
                <a:effectLst/>
              </a:rPr>
              <a:t>n’est</a:t>
            </a:r>
            <a:r>
              <a:rPr lang="en-US" sz="1600" dirty="0">
                <a:solidFill>
                  <a:srgbClr val="FFFFFF"/>
                </a:solidFill>
                <a:effectLst/>
              </a:rPr>
              <a:t> pas loin de </a:t>
            </a:r>
            <a:r>
              <a:rPr lang="en-US" sz="1600" dirty="0" err="1">
                <a:solidFill>
                  <a:srgbClr val="FFFFFF"/>
                </a:solidFill>
                <a:effectLst/>
              </a:rPr>
              <a:t>chacun</a:t>
            </a:r>
            <a:r>
              <a:rPr lang="en-US" sz="1600" dirty="0">
                <a:solidFill>
                  <a:srgbClr val="FFFFFF"/>
                </a:solidFill>
                <a:effectLst/>
              </a:rPr>
              <a:t> de nous.</a:t>
            </a:r>
          </a:p>
          <a:p>
            <a:pPr defTabSz="914400">
              <a:lnSpc>
                <a:spcPct val="90000"/>
              </a:lnSpc>
              <a:spcAft>
                <a:spcPts val="600"/>
              </a:spcAft>
              <a:buClr>
                <a:schemeClr val="accent1"/>
              </a:buClr>
            </a:pPr>
            <a:r>
              <a:rPr lang="en-US" sz="1600" b="1" dirty="0">
                <a:solidFill>
                  <a:srgbClr val="FFFFFF"/>
                </a:solidFill>
                <a:effectLst/>
              </a:rPr>
              <a:t>28</a:t>
            </a:r>
            <a:r>
              <a:rPr lang="en-US" sz="1600" dirty="0">
                <a:solidFill>
                  <a:srgbClr val="FFFFFF"/>
                </a:solidFill>
                <a:effectLst/>
              </a:rPr>
              <a:t> Car </a:t>
            </a:r>
            <a:r>
              <a:rPr lang="en-US" sz="1600" dirty="0" err="1">
                <a:solidFill>
                  <a:srgbClr val="FFFFFF"/>
                </a:solidFill>
                <a:effectLst/>
              </a:rPr>
              <a:t>c’est</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lui</a:t>
            </a:r>
            <a:r>
              <a:rPr lang="en-US" sz="1600" dirty="0">
                <a:solidFill>
                  <a:srgbClr val="FFFFFF"/>
                </a:solidFill>
                <a:effectLst/>
              </a:rPr>
              <a:t> que nous </a:t>
            </a:r>
            <a:r>
              <a:rPr lang="en-US" sz="1600" dirty="0" err="1">
                <a:solidFill>
                  <a:srgbClr val="FFFFFF"/>
                </a:solidFill>
                <a:effectLst/>
              </a:rPr>
              <a:t>avons</a:t>
            </a:r>
            <a:r>
              <a:rPr lang="en-US" sz="1600" dirty="0">
                <a:solidFill>
                  <a:srgbClr val="FFFFFF"/>
                </a:solidFill>
                <a:effectLst/>
              </a:rPr>
              <a:t> la vie, le </a:t>
            </a:r>
            <a:r>
              <a:rPr lang="en-US" sz="1600" dirty="0" err="1">
                <a:solidFill>
                  <a:srgbClr val="FFFFFF"/>
                </a:solidFill>
                <a:effectLst/>
              </a:rPr>
              <a:t>mouvement</a:t>
            </a:r>
            <a:r>
              <a:rPr lang="en-US" sz="1600" dirty="0">
                <a:solidFill>
                  <a:srgbClr val="FFFFFF"/>
                </a:solidFill>
                <a:effectLst/>
              </a:rPr>
              <a:t> et </a:t>
            </a:r>
            <a:r>
              <a:rPr lang="en-US" sz="1600" dirty="0" err="1">
                <a:solidFill>
                  <a:srgbClr val="FFFFFF"/>
                </a:solidFill>
                <a:effectLst/>
              </a:rPr>
              <a:t>l’être</a:t>
            </a:r>
            <a:r>
              <a:rPr lang="en-US" sz="1600" dirty="0">
                <a:solidFill>
                  <a:srgbClr val="FFFFFF"/>
                </a:solidFill>
                <a:effectLst/>
              </a:rPr>
              <a:t>. </a:t>
            </a:r>
            <a:r>
              <a:rPr lang="en-US" sz="1600" dirty="0" err="1">
                <a:solidFill>
                  <a:srgbClr val="FFFFFF"/>
                </a:solidFill>
                <a:effectLst/>
              </a:rPr>
              <a:t>Ainsi</a:t>
            </a:r>
            <a:r>
              <a:rPr lang="en-US" sz="1600" dirty="0">
                <a:solidFill>
                  <a:srgbClr val="FFFFFF"/>
                </a:solidFill>
                <a:effectLst/>
              </a:rPr>
              <a:t> </a:t>
            </a:r>
            <a:r>
              <a:rPr lang="en-US" sz="1600" dirty="0" err="1">
                <a:solidFill>
                  <a:srgbClr val="FFFFFF"/>
                </a:solidFill>
                <a:effectLst/>
              </a:rPr>
              <a:t>l’ont</a:t>
            </a:r>
            <a:r>
              <a:rPr lang="en-US" sz="1600" dirty="0">
                <a:solidFill>
                  <a:srgbClr val="FFFFFF"/>
                </a:solidFill>
                <a:effectLst/>
              </a:rPr>
              <a:t> </a:t>
            </a:r>
            <a:r>
              <a:rPr lang="en-US" sz="1600" dirty="0" err="1">
                <a:solidFill>
                  <a:srgbClr val="FFFFFF"/>
                </a:solidFill>
                <a:effectLst/>
              </a:rPr>
              <a:t>également</a:t>
            </a:r>
            <a:r>
              <a:rPr lang="en-US" sz="1600" dirty="0">
                <a:solidFill>
                  <a:srgbClr val="FFFFFF"/>
                </a:solidFill>
                <a:effectLst/>
              </a:rPr>
              <a:t> </a:t>
            </a:r>
            <a:r>
              <a:rPr lang="en-US" sz="1600" dirty="0" err="1">
                <a:solidFill>
                  <a:srgbClr val="FFFFFF"/>
                </a:solidFill>
                <a:effectLst/>
              </a:rPr>
              <a:t>dit</a:t>
            </a:r>
            <a:r>
              <a:rPr lang="en-US" sz="1600" dirty="0">
                <a:solidFill>
                  <a:srgbClr val="FFFFFF"/>
                </a:solidFill>
                <a:effectLst/>
              </a:rPr>
              <a:t> </a:t>
            </a:r>
            <a:r>
              <a:rPr lang="en-US" sz="1600" dirty="0" err="1">
                <a:solidFill>
                  <a:srgbClr val="FFFFFF"/>
                </a:solidFill>
                <a:effectLst/>
              </a:rPr>
              <a:t>certains</a:t>
            </a:r>
            <a:r>
              <a:rPr lang="en-US" sz="1600" dirty="0">
                <a:solidFill>
                  <a:srgbClr val="FFFFFF"/>
                </a:solidFill>
                <a:effectLst/>
              </a:rPr>
              <a:t> de </a:t>
            </a:r>
            <a:r>
              <a:rPr lang="en-US" sz="1600" dirty="0" err="1">
                <a:solidFill>
                  <a:srgbClr val="FFFFFF"/>
                </a:solidFill>
                <a:effectLst/>
              </a:rPr>
              <a:t>vos</a:t>
            </a:r>
            <a:r>
              <a:rPr lang="en-US" sz="1600" dirty="0">
                <a:solidFill>
                  <a:srgbClr val="FFFFFF"/>
                </a:solidFill>
                <a:effectLst/>
              </a:rPr>
              <a:t> </a:t>
            </a:r>
            <a:r>
              <a:rPr lang="en-US" sz="1600" dirty="0" err="1">
                <a:solidFill>
                  <a:srgbClr val="FFFFFF"/>
                </a:solidFill>
                <a:effectLst/>
              </a:rPr>
              <a:t>poètes</a:t>
            </a:r>
            <a:r>
              <a:rPr lang="en-US" sz="1600" dirty="0">
                <a:solidFill>
                  <a:srgbClr val="FFFFFF"/>
                </a:solidFill>
                <a:effectLst/>
              </a:rPr>
              <a:t> : Nous </a:t>
            </a:r>
            <a:r>
              <a:rPr lang="en-US" sz="1600" dirty="0" err="1">
                <a:solidFill>
                  <a:srgbClr val="FFFFFF"/>
                </a:solidFill>
                <a:effectLst/>
              </a:rPr>
              <a:t>sommes</a:t>
            </a:r>
            <a:r>
              <a:rPr lang="en-US" sz="1600" dirty="0">
                <a:solidFill>
                  <a:srgbClr val="FFFFFF"/>
                </a:solidFill>
                <a:effectLst/>
              </a:rPr>
              <a:t> de </a:t>
            </a:r>
            <a:r>
              <a:rPr lang="en-US" sz="1600" dirty="0" err="1">
                <a:solidFill>
                  <a:srgbClr val="FFFFFF"/>
                </a:solidFill>
                <a:effectLst/>
              </a:rPr>
              <a:t>sa</a:t>
            </a:r>
            <a:r>
              <a:rPr lang="en-US" sz="1600" dirty="0">
                <a:solidFill>
                  <a:srgbClr val="FFFFFF"/>
                </a:solidFill>
                <a:effectLst/>
              </a:rPr>
              <a:t> descendance.</a:t>
            </a:r>
          </a:p>
          <a:p>
            <a:pPr defTabSz="914400">
              <a:lnSpc>
                <a:spcPct val="90000"/>
              </a:lnSpc>
              <a:spcAft>
                <a:spcPts val="600"/>
              </a:spcAft>
              <a:buClr>
                <a:schemeClr val="accent1"/>
              </a:buClr>
            </a:pPr>
            <a:r>
              <a:rPr lang="en-US" sz="1600" b="1" dirty="0">
                <a:solidFill>
                  <a:srgbClr val="FFFFFF"/>
                </a:solidFill>
                <a:effectLst/>
              </a:rPr>
              <a:t>29</a:t>
            </a:r>
            <a:r>
              <a:rPr lang="en-US" sz="1600" dirty="0">
                <a:solidFill>
                  <a:srgbClr val="FFFFFF"/>
                </a:solidFill>
                <a:effectLst/>
              </a:rPr>
              <a:t> Si </a:t>
            </a:r>
            <a:r>
              <a:rPr lang="en-US" sz="1600" dirty="0" err="1">
                <a:solidFill>
                  <a:srgbClr val="FFFFFF"/>
                </a:solidFill>
                <a:effectLst/>
              </a:rPr>
              <a:t>donc</a:t>
            </a:r>
            <a:r>
              <a:rPr lang="en-US" sz="1600" dirty="0">
                <a:solidFill>
                  <a:srgbClr val="FFFFFF"/>
                </a:solidFill>
                <a:effectLst/>
              </a:rPr>
              <a:t> nous </a:t>
            </a:r>
            <a:r>
              <a:rPr lang="en-US" sz="1600" dirty="0" err="1">
                <a:solidFill>
                  <a:srgbClr val="FFFFFF"/>
                </a:solidFill>
                <a:effectLst/>
              </a:rPr>
              <a:t>sommes</a:t>
            </a:r>
            <a:r>
              <a:rPr lang="en-US" sz="1600" dirty="0">
                <a:solidFill>
                  <a:srgbClr val="FFFFFF"/>
                </a:solidFill>
                <a:effectLst/>
              </a:rPr>
              <a:t> de la descendance de Dieu, nous ne </a:t>
            </a:r>
            <a:r>
              <a:rPr lang="en-US" sz="1600" dirty="0" err="1">
                <a:solidFill>
                  <a:srgbClr val="FFFFFF"/>
                </a:solidFill>
                <a:effectLst/>
              </a:rPr>
              <a:t>devons</a:t>
            </a:r>
            <a:r>
              <a:rPr lang="en-US" sz="1600" dirty="0">
                <a:solidFill>
                  <a:srgbClr val="FFFFFF"/>
                </a:solidFill>
                <a:effectLst/>
              </a:rPr>
              <a:t> pas </a:t>
            </a:r>
            <a:r>
              <a:rPr lang="en-US" sz="1600" dirty="0" err="1">
                <a:solidFill>
                  <a:srgbClr val="FFFFFF"/>
                </a:solidFill>
                <a:effectLst/>
              </a:rPr>
              <a:t>penser</a:t>
            </a:r>
            <a:r>
              <a:rPr lang="en-US" sz="1600" dirty="0">
                <a:solidFill>
                  <a:srgbClr val="FFFFFF"/>
                </a:solidFill>
                <a:effectLst/>
              </a:rPr>
              <a:t> que la </a:t>
            </a:r>
            <a:r>
              <a:rPr lang="en-US" sz="1600" dirty="0" err="1">
                <a:solidFill>
                  <a:srgbClr val="FFFFFF"/>
                </a:solidFill>
                <a:effectLst/>
              </a:rPr>
              <a:t>divinité</a:t>
            </a:r>
            <a:r>
              <a:rPr lang="en-US" sz="1600" dirty="0">
                <a:solidFill>
                  <a:srgbClr val="FFFFFF"/>
                </a:solidFill>
                <a:effectLst/>
              </a:rPr>
              <a:t> </a:t>
            </a:r>
            <a:r>
              <a:rPr lang="en-US" sz="1600" dirty="0" err="1">
                <a:solidFill>
                  <a:srgbClr val="FFFFFF"/>
                </a:solidFill>
                <a:effectLst/>
              </a:rPr>
              <a:t>est</a:t>
            </a:r>
            <a:r>
              <a:rPr lang="en-US" sz="1600" dirty="0">
                <a:solidFill>
                  <a:srgbClr val="FFFFFF"/>
                </a:solidFill>
                <a:effectLst/>
              </a:rPr>
              <a:t> </a:t>
            </a:r>
            <a:r>
              <a:rPr lang="en-US" sz="1600" dirty="0" err="1">
                <a:solidFill>
                  <a:srgbClr val="FFFFFF"/>
                </a:solidFill>
                <a:effectLst/>
              </a:rPr>
              <a:t>pareille</a:t>
            </a:r>
            <a:r>
              <a:rPr lang="en-US" sz="1600" dirty="0">
                <a:solidFill>
                  <a:srgbClr val="FFFFFF"/>
                </a:solidFill>
                <a:effectLst/>
              </a:rPr>
              <a:t> à </a:t>
            </a:r>
            <a:r>
              <a:rPr lang="en-US" sz="1600" dirty="0" err="1">
                <a:solidFill>
                  <a:srgbClr val="FFFFFF"/>
                </a:solidFill>
                <a:effectLst/>
              </a:rPr>
              <a:t>une</a:t>
            </a:r>
            <a:r>
              <a:rPr lang="en-US" sz="1600" dirty="0">
                <a:solidFill>
                  <a:srgbClr val="FFFFFF"/>
                </a:solidFill>
                <a:effectLst/>
              </a:rPr>
              <a:t> statue d’or, </a:t>
            </a:r>
            <a:r>
              <a:rPr lang="en-US" sz="1600" dirty="0" err="1">
                <a:solidFill>
                  <a:srgbClr val="FFFFFF"/>
                </a:solidFill>
                <a:effectLst/>
              </a:rPr>
              <a:t>d’argent</a:t>
            </a:r>
            <a:r>
              <a:rPr lang="en-US" sz="1600" dirty="0">
                <a:solidFill>
                  <a:srgbClr val="FFFFFF"/>
                </a:solidFill>
                <a:effectLst/>
              </a:rPr>
              <a:t> </a:t>
            </a:r>
            <a:r>
              <a:rPr lang="en-US" sz="1600" dirty="0" err="1">
                <a:solidFill>
                  <a:srgbClr val="FFFFFF"/>
                </a:solidFill>
                <a:effectLst/>
              </a:rPr>
              <a:t>ou</a:t>
            </a:r>
            <a:r>
              <a:rPr lang="en-US" sz="1600" dirty="0">
                <a:solidFill>
                  <a:srgbClr val="FFFFFF"/>
                </a:solidFill>
                <a:effectLst/>
              </a:rPr>
              <a:t> de </a:t>
            </a:r>
            <a:r>
              <a:rPr lang="en-US" sz="1600" dirty="0" err="1">
                <a:solidFill>
                  <a:srgbClr val="FFFFFF"/>
                </a:solidFill>
                <a:effectLst/>
              </a:rPr>
              <a:t>pierre</a:t>
            </a:r>
            <a:r>
              <a:rPr lang="en-US" sz="1600" dirty="0">
                <a:solidFill>
                  <a:srgbClr val="FFFFFF"/>
                </a:solidFill>
                <a:effectLst/>
              </a:rPr>
              <a:t> </a:t>
            </a:r>
            <a:r>
              <a:rPr lang="en-US" sz="1600" dirty="0" err="1">
                <a:solidFill>
                  <a:srgbClr val="FFFFFF"/>
                </a:solidFill>
                <a:effectLst/>
              </a:rPr>
              <a:t>sculptée</a:t>
            </a:r>
            <a:r>
              <a:rPr lang="en-US" sz="1600" dirty="0">
                <a:solidFill>
                  <a:srgbClr val="FFFFFF"/>
                </a:solidFill>
                <a:effectLst/>
              </a:rPr>
              <a:t> par </a:t>
            </a:r>
            <a:r>
              <a:rPr lang="en-US" sz="1600" dirty="0" err="1">
                <a:solidFill>
                  <a:srgbClr val="FFFFFF"/>
                </a:solidFill>
                <a:effectLst/>
              </a:rPr>
              <a:t>l’art</a:t>
            </a:r>
            <a:r>
              <a:rPr lang="en-US" sz="1600" dirty="0">
                <a:solidFill>
                  <a:srgbClr val="FFFFFF"/>
                </a:solidFill>
                <a:effectLst/>
              </a:rPr>
              <a:t> et </a:t>
            </a:r>
            <a:r>
              <a:rPr lang="en-US" sz="1600" dirty="0" err="1">
                <a:solidFill>
                  <a:srgbClr val="FFFFFF"/>
                </a:solidFill>
                <a:effectLst/>
              </a:rPr>
              <a:t>l’imagination</a:t>
            </a:r>
            <a:r>
              <a:rPr lang="en-US" sz="1600" dirty="0">
                <a:solidFill>
                  <a:srgbClr val="FFFFFF"/>
                </a:solidFill>
                <a:effectLst/>
              </a:rPr>
              <a:t> de </a:t>
            </a:r>
            <a:r>
              <a:rPr lang="en-US" sz="1600" dirty="0" err="1">
                <a:solidFill>
                  <a:srgbClr val="FFFFFF"/>
                </a:solidFill>
                <a:effectLst/>
              </a:rPr>
              <a:t>l’homme</a:t>
            </a:r>
            <a:r>
              <a:rPr lang="en-US" sz="1600" dirty="0">
                <a:solidFill>
                  <a:srgbClr val="FFFFFF"/>
                </a:solidFill>
                <a:effectLst/>
              </a:rPr>
              <a:t>.</a:t>
            </a:r>
          </a:p>
          <a:p>
            <a:pPr defTabSz="914400">
              <a:lnSpc>
                <a:spcPct val="90000"/>
              </a:lnSpc>
              <a:spcAft>
                <a:spcPts val="600"/>
              </a:spcAft>
              <a:buClr>
                <a:schemeClr val="accent1"/>
              </a:buClr>
            </a:pPr>
            <a:r>
              <a:rPr lang="en-US" sz="1600" b="1" dirty="0">
                <a:solidFill>
                  <a:srgbClr val="FFFFFF"/>
                </a:solidFill>
                <a:effectLst/>
              </a:rPr>
              <a:t>30</a:t>
            </a:r>
            <a:r>
              <a:rPr lang="en-US" sz="1600" dirty="0">
                <a:solidFill>
                  <a:srgbClr val="FFFFFF"/>
                </a:solidFill>
                <a:effectLst/>
              </a:rPr>
              <a:t> Et </a:t>
            </a:r>
            <a:r>
              <a:rPr lang="en-US" sz="1600" dirty="0" err="1">
                <a:solidFill>
                  <a:srgbClr val="FFFFFF"/>
                </a:solidFill>
                <a:effectLst/>
              </a:rPr>
              <a:t>voici</a:t>
            </a:r>
            <a:r>
              <a:rPr lang="en-US" sz="1600" dirty="0">
                <a:solidFill>
                  <a:srgbClr val="FFFFFF"/>
                </a:solidFill>
                <a:effectLst/>
              </a:rPr>
              <a:t> que Dieu, sans </a:t>
            </a:r>
            <a:r>
              <a:rPr lang="en-US" sz="1600" dirty="0" err="1">
                <a:solidFill>
                  <a:srgbClr val="FFFFFF"/>
                </a:solidFill>
                <a:effectLst/>
              </a:rPr>
              <a:t>tenir</a:t>
            </a:r>
            <a:r>
              <a:rPr lang="en-US" sz="1600" dirty="0">
                <a:solidFill>
                  <a:srgbClr val="FFFFFF"/>
                </a:solidFill>
                <a:effectLst/>
              </a:rPr>
              <a:t> </a:t>
            </a:r>
            <a:r>
              <a:rPr lang="en-US" sz="1600" dirty="0" err="1">
                <a:solidFill>
                  <a:srgbClr val="FFFFFF"/>
                </a:solidFill>
                <a:effectLst/>
              </a:rPr>
              <a:t>compte</a:t>
            </a:r>
            <a:r>
              <a:rPr lang="en-US" sz="1600" dirty="0">
                <a:solidFill>
                  <a:srgbClr val="FFFFFF"/>
                </a:solidFill>
                <a:effectLst/>
              </a:rPr>
              <a:t> des temps </a:t>
            </a:r>
            <a:r>
              <a:rPr lang="en-US" sz="1600" dirty="0" err="1">
                <a:solidFill>
                  <a:srgbClr val="FFFFFF"/>
                </a:solidFill>
                <a:effectLst/>
              </a:rPr>
              <a:t>où</a:t>
            </a:r>
            <a:r>
              <a:rPr lang="en-US" sz="1600" dirty="0">
                <a:solidFill>
                  <a:srgbClr val="FFFFFF"/>
                </a:solidFill>
                <a:effectLst/>
              </a:rPr>
              <a:t> les hommes </a:t>
            </a:r>
            <a:r>
              <a:rPr lang="en-US" sz="1600" dirty="0" err="1">
                <a:solidFill>
                  <a:srgbClr val="FFFFFF"/>
                </a:solidFill>
                <a:effectLst/>
              </a:rPr>
              <a:t>l’ont</a:t>
            </a:r>
            <a:r>
              <a:rPr lang="en-US" sz="1600" dirty="0">
                <a:solidFill>
                  <a:srgbClr val="FFFFFF"/>
                </a:solidFill>
                <a:effectLst/>
              </a:rPr>
              <a:t> </a:t>
            </a:r>
            <a:r>
              <a:rPr lang="en-US" sz="1600" dirty="0" err="1">
                <a:solidFill>
                  <a:srgbClr val="FFFFFF"/>
                </a:solidFill>
                <a:effectLst/>
              </a:rPr>
              <a:t>ignoré</a:t>
            </a:r>
            <a:r>
              <a:rPr lang="en-US" sz="1600" dirty="0">
                <a:solidFill>
                  <a:srgbClr val="FFFFFF"/>
                </a:solidFill>
                <a:effectLst/>
              </a:rPr>
              <a:t>, </a:t>
            </a:r>
            <a:r>
              <a:rPr lang="en-US" sz="1600" dirty="0" err="1">
                <a:solidFill>
                  <a:srgbClr val="FFFFFF"/>
                </a:solidFill>
                <a:effectLst/>
              </a:rPr>
              <a:t>leur</a:t>
            </a:r>
            <a:r>
              <a:rPr lang="en-US" sz="1600" dirty="0">
                <a:solidFill>
                  <a:srgbClr val="FFFFFF"/>
                </a:solidFill>
                <a:effectLst/>
              </a:rPr>
              <a:t> </a:t>
            </a:r>
            <a:r>
              <a:rPr lang="en-US" sz="1600" dirty="0" err="1">
                <a:solidFill>
                  <a:srgbClr val="FFFFFF"/>
                </a:solidFill>
                <a:effectLst/>
              </a:rPr>
              <a:t>enjoint</a:t>
            </a:r>
            <a:r>
              <a:rPr lang="en-US" sz="1600" dirty="0">
                <a:solidFill>
                  <a:srgbClr val="FFFFFF"/>
                </a:solidFill>
                <a:effectLst/>
              </a:rPr>
              <a:t> </a:t>
            </a:r>
            <a:r>
              <a:rPr lang="en-US" sz="1600" dirty="0" err="1">
                <a:solidFill>
                  <a:srgbClr val="FFFFFF"/>
                </a:solidFill>
                <a:effectLst/>
              </a:rPr>
              <a:t>maintenant</a:t>
            </a:r>
            <a:r>
              <a:rPr lang="en-US" sz="1600" dirty="0">
                <a:solidFill>
                  <a:srgbClr val="FFFFFF"/>
                </a:solidFill>
                <a:effectLst/>
              </a:rPr>
              <a:t> de se </a:t>
            </a:r>
            <a:r>
              <a:rPr lang="en-US" sz="1600" dirty="0" err="1">
                <a:solidFill>
                  <a:srgbClr val="FFFFFF"/>
                </a:solidFill>
                <a:effectLst/>
              </a:rPr>
              <a:t>convertir</a:t>
            </a:r>
            <a:r>
              <a:rPr lang="en-US" sz="1600" dirty="0">
                <a:solidFill>
                  <a:srgbClr val="FFFFFF"/>
                </a:solidFill>
                <a:effectLst/>
              </a:rPr>
              <a:t>, </a:t>
            </a:r>
            <a:r>
              <a:rPr lang="en-US" sz="1600" dirty="0" err="1">
                <a:solidFill>
                  <a:srgbClr val="FFFFFF"/>
                </a:solidFill>
                <a:effectLst/>
              </a:rPr>
              <a:t>tous</a:t>
            </a:r>
            <a:r>
              <a:rPr lang="en-US" sz="1600" dirty="0">
                <a:solidFill>
                  <a:srgbClr val="FFFFFF"/>
                </a:solidFill>
                <a:effectLst/>
              </a:rPr>
              <a:t> et </a:t>
            </a:r>
            <a:r>
              <a:rPr lang="en-US" sz="1600" dirty="0" err="1">
                <a:solidFill>
                  <a:srgbClr val="FFFFFF"/>
                </a:solidFill>
                <a:effectLst/>
              </a:rPr>
              <a:t>partout</a:t>
            </a:r>
            <a:r>
              <a:rPr lang="en-US" sz="1600" dirty="0">
                <a:solidFill>
                  <a:srgbClr val="FFFFFF"/>
                </a:solidFill>
                <a:effectLst/>
              </a:rPr>
              <a:t>.</a:t>
            </a:r>
          </a:p>
          <a:p>
            <a:pPr defTabSz="914400">
              <a:lnSpc>
                <a:spcPct val="90000"/>
              </a:lnSpc>
              <a:spcAft>
                <a:spcPts val="600"/>
              </a:spcAft>
              <a:buClr>
                <a:schemeClr val="accent1"/>
              </a:buClr>
            </a:pPr>
            <a:r>
              <a:rPr lang="en-US" sz="1600" b="1" dirty="0">
                <a:solidFill>
                  <a:srgbClr val="FFFFFF"/>
                </a:solidFill>
                <a:effectLst/>
              </a:rPr>
              <a:t>31</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a:t>
            </a:r>
            <a:r>
              <a:rPr lang="en-US" sz="1600" dirty="0" err="1">
                <a:solidFill>
                  <a:srgbClr val="FFFFFF"/>
                </a:solidFill>
                <a:effectLst/>
              </a:rPr>
              <a:t>effet</a:t>
            </a:r>
            <a:r>
              <a:rPr lang="en-US" sz="1600" dirty="0">
                <a:solidFill>
                  <a:srgbClr val="FFFFFF"/>
                </a:solidFill>
                <a:effectLst/>
              </a:rPr>
              <a:t>, il a </a:t>
            </a:r>
            <a:r>
              <a:rPr lang="en-US" sz="1600" dirty="0" err="1">
                <a:solidFill>
                  <a:srgbClr val="FFFFFF"/>
                </a:solidFill>
                <a:effectLst/>
              </a:rPr>
              <a:t>fixé</a:t>
            </a:r>
            <a:r>
              <a:rPr lang="en-US" sz="1600" dirty="0">
                <a:solidFill>
                  <a:srgbClr val="FFFFFF"/>
                </a:solidFill>
                <a:effectLst/>
              </a:rPr>
              <a:t> le jour </a:t>
            </a:r>
            <a:r>
              <a:rPr lang="en-US" sz="1600" dirty="0" err="1">
                <a:solidFill>
                  <a:srgbClr val="FFFFFF"/>
                </a:solidFill>
                <a:effectLst/>
              </a:rPr>
              <a:t>où</a:t>
            </a:r>
            <a:r>
              <a:rPr lang="en-US" sz="1600" dirty="0">
                <a:solidFill>
                  <a:srgbClr val="FFFFFF"/>
                </a:solidFill>
                <a:effectLst/>
              </a:rPr>
              <a:t> il </a:t>
            </a:r>
            <a:r>
              <a:rPr lang="en-US" sz="1600" dirty="0" err="1">
                <a:solidFill>
                  <a:srgbClr val="FFFFFF"/>
                </a:solidFill>
                <a:effectLst/>
              </a:rPr>
              <a:t>va</a:t>
            </a:r>
            <a:r>
              <a:rPr lang="en-US" sz="1600" dirty="0">
                <a:solidFill>
                  <a:srgbClr val="FFFFFF"/>
                </a:solidFill>
                <a:effectLst/>
              </a:rPr>
              <a:t> juger la </a:t>
            </a:r>
            <a:r>
              <a:rPr lang="en-US" sz="1600" dirty="0" err="1">
                <a:solidFill>
                  <a:srgbClr val="FFFFFF"/>
                </a:solidFill>
                <a:effectLst/>
              </a:rPr>
              <a:t>terre</a:t>
            </a:r>
            <a:r>
              <a:rPr lang="en-US" sz="1600" dirty="0">
                <a:solidFill>
                  <a:srgbClr val="FFFFFF"/>
                </a:solidFill>
                <a:effectLst/>
              </a:rPr>
              <a:t> avec justice, par un homme </a:t>
            </a:r>
            <a:r>
              <a:rPr lang="en-US" sz="1600" dirty="0" err="1">
                <a:solidFill>
                  <a:srgbClr val="FFFFFF"/>
                </a:solidFill>
                <a:effectLst/>
              </a:rPr>
              <a:t>qu’il</a:t>
            </a:r>
            <a:r>
              <a:rPr lang="en-US" sz="1600" dirty="0">
                <a:solidFill>
                  <a:srgbClr val="FFFFFF"/>
                </a:solidFill>
                <a:effectLst/>
              </a:rPr>
              <a:t> a </a:t>
            </a:r>
            <a:r>
              <a:rPr lang="en-US" sz="1600" dirty="0" err="1">
                <a:solidFill>
                  <a:srgbClr val="FFFFFF"/>
                </a:solidFill>
                <a:effectLst/>
              </a:rPr>
              <a:t>établi</a:t>
            </a:r>
            <a:r>
              <a:rPr lang="en-US" sz="1600" dirty="0">
                <a:solidFill>
                  <a:srgbClr val="FFFFFF"/>
                </a:solidFill>
                <a:effectLst/>
              </a:rPr>
              <a:t> pour </a:t>
            </a:r>
            <a:r>
              <a:rPr lang="en-US" sz="1600" dirty="0" err="1">
                <a:solidFill>
                  <a:srgbClr val="FFFFFF"/>
                </a:solidFill>
                <a:effectLst/>
              </a:rPr>
              <a:t>cela</a:t>
            </a:r>
            <a:r>
              <a:rPr lang="en-US" sz="1600" dirty="0">
                <a:solidFill>
                  <a:srgbClr val="FFFFFF"/>
                </a:solidFill>
                <a:effectLst/>
              </a:rPr>
              <a:t>, </a:t>
            </a:r>
            <a:r>
              <a:rPr lang="en-US" sz="1600" dirty="0" err="1">
                <a:solidFill>
                  <a:srgbClr val="FFFFFF"/>
                </a:solidFill>
                <a:effectLst/>
              </a:rPr>
              <a:t>quand</a:t>
            </a:r>
            <a:r>
              <a:rPr lang="en-US" sz="1600" dirty="0">
                <a:solidFill>
                  <a:srgbClr val="FFFFFF"/>
                </a:solidFill>
                <a:effectLst/>
              </a:rPr>
              <a:t> il </a:t>
            </a:r>
            <a:r>
              <a:rPr lang="en-US" sz="1600" dirty="0" err="1">
                <a:solidFill>
                  <a:srgbClr val="FFFFFF"/>
                </a:solidFill>
                <a:effectLst/>
              </a:rPr>
              <a:t>l’a</a:t>
            </a:r>
            <a:r>
              <a:rPr lang="en-US" sz="1600" dirty="0">
                <a:solidFill>
                  <a:srgbClr val="FFFFFF"/>
                </a:solidFill>
                <a:effectLst/>
              </a:rPr>
              <a:t> </a:t>
            </a:r>
            <a:r>
              <a:rPr lang="en-US" sz="1600" dirty="0" err="1">
                <a:solidFill>
                  <a:srgbClr val="FFFFFF"/>
                </a:solidFill>
                <a:effectLst/>
              </a:rPr>
              <a:t>accrédité</a:t>
            </a:r>
            <a:r>
              <a:rPr lang="en-US" sz="1600" dirty="0">
                <a:solidFill>
                  <a:srgbClr val="FFFFFF"/>
                </a:solidFill>
                <a:effectLst/>
              </a:rPr>
              <a:t> </a:t>
            </a:r>
            <a:r>
              <a:rPr lang="en-US" sz="1600" dirty="0" err="1">
                <a:solidFill>
                  <a:srgbClr val="FFFFFF"/>
                </a:solidFill>
                <a:effectLst/>
              </a:rPr>
              <a:t>auprès</a:t>
            </a:r>
            <a:r>
              <a:rPr lang="en-US" sz="1600" dirty="0">
                <a:solidFill>
                  <a:srgbClr val="FFFFFF"/>
                </a:solidFill>
                <a:effectLst/>
              </a:rPr>
              <a:t> de </a:t>
            </a:r>
            <a:r>
              <a:rPr lang="en-US" sz="1600" dirty="0" err="1">
                <a:solidFill>
                  <a:srgbClr val="FFFFFF"/>
                </a:solidFill>
                <a:effectLst/>
              </a:rPr>
              <a:t>tous</a:t>
            </a:r>
            <a:r>
              <a:rPr lang="en-US" sz="1600" dirty="0">
                <a:solidFill>
                  <a:srgbClr val="FFFFFF"/>
                </a:solidFill>
                <a:effectLst/>
              </a:rPr>
              <a:t> </a:t>
            </a:r>
            <a:r>
              <a:rPr lang="en-US" sz="1600" dirty="0" err="1">
                <a:solidFill>
                  <a:srgbClr val="FFFFFF"/>
                </a:solidFill>
                <a:effectLst/>
              </a:rPr>
              <a:t>en</a:t>
            </a:r>
            <a:r>
              <a:rPr lang="en-US" sz="1600" dirty="0">
                <a:solidFill>
                  <a:srgbClr val="FFFFFF"/>
                </a:solidFill>
                <a:effectLst/>
              </a:rPr>
              <a:t> le </a:t>
            </a:r>
            <a:r>
              <a:rPr lang="en-US" sz="1600" dirty="0" err="1">
                <a:solidFill>
                  <a:srgbClr val="FFFFFF"/>
                </a:solidFill>
                <a:effectLst/>
              </a:rPr>
              <a:t>ressuscitant</a:t>
            </a:r>
            <a:r>
              <a:rPr lang="en-US" sz="1600" dirty="0">
                <a:solidFill>
                  <a:srgbClr val="FFFFFF"/>
                </a:solidFill>
                <a:effectLst/>
              </a:rPr>
              <a:t> </a:t>
            </a:r>
            <a:r>
              <a:rPr lang="en-US" sz="1600" dirty="0" err="1">
                <a:solidFill>
                  <a:srgbClr val="FFFFFF"/>
                </a:solidFill>
                <a:effectLst/>
              </a:rPr>
              <a:t>d’entre</a:t>
            </a:r>
            <a:r>
              <a:rPr lang="en-US" sz="1600" dirty="0">
                <a:solidFill>
                  <a:srgbClr val="FFFFFF"/>
                </a:solidFill>
                <a:effectLst/>
              </a:rPr>
              <a:t> les </a:t>
            </a:r>
            <a:r>
              <a:rPr lang="en-US" sz="1600" dirty="0" err="1">
                <a:solidFill>
                  <a:srgbClr val="FFFFFF"/>
                </a:solidFill>
                <a:effectLst/>
              </a:rPr>
              <a:t>morts</a:t>
            </a:r>
            <a:r>
              <a:rPr lang="en-US" sz="1600" dirty="0">
                <a:solidFill>
                  <a:srgbClr val="FFFFFF"/>
                </a:solidFill>
                <a:effectLst/>
              </a:rPr>
              <a:t>. »</a:t>
            </a:r>
          </a:p>
          <a:p>
            <a:pPr defTabSz="914400">
              <a:lnSpc>
                <a:spcPct val="90000"/>
              </a:lnSpc>
              <a:spcAft>
                <a:spcPts val="600"/>
              </a:spcAft>
              <a:buClr>
                <a:schemeClr val="accent1"/>
              </a:buClr>
            </a:pPr>
            <a:r>
              <a:rPr lang="en-US" sz="1600" b="1" dirty="0">
                <a:solidFill>
                  <a:srgbClr val="FFFFFF"/>
                </a:solidFill>
                <a:effectLst/>
              </a:rPr>
              <a:t>32</a:t>
            </a:r>
            <a:r>
              <a:rPr lang="en-US" sz="1600" dirty="0">
                <a:solidFill>
                  <a:srgbClr val="FFFFFF"/>
                </a:solidFill>
                <a:effectLst/>
              </a:rPr>
              <a:t> </a:t>
            </a:r>
            <a:r>
              <a:rPr lang="en-US" sz="1600" dirty="0" err="1">
                <a:solidFill>
                  <a:srgbClr val="FFFFFF"/>
                </a:solidFill>
                <a:effectLst/>
              </a:rPr>
              <a:t>Quand</a:t>
            </a:r>
            <a:r>
              <a:rPr lang="en-US" sz="1600" dirty="0">
                <a:solidFill>
                  <a:srgbClr val="FFFFFF"/>
                </a:solidFill>
                <a:effectLst/>
              </a:rPr>
              <a:t> </a:t>
            </a:r>
            <a:r>
              <a:rPr lang="en-US" sz="1600" dirty="0" err="1">
                <a:solidFill>
                  <a:srgbClr val="FFFFFF"/>
                </a:solidFill>
                <a:effectLst/>
              </a:rPr>
              <a:t>ils</a:t>
            </a:r>
            <a:r>
              <a:rPr lang="en-US" sz="1600" dirty="0">
                <a:solidFill>
                  <a:srgbClr val="FFFFFF"/>
                </a:solidFill>
                <a:effectLst/>
              </a:rPr>
              <a:t> </a:t>
            </a:r>
            <a:r>
              <a:rPr lang="en-US" sz="1600" dirty="0" err="1">
                <a:solidFill>
                  <a:srgbClr val="FFFFFF"/>
                </a:solidFill>
                <a:effectLst/>
              </a:rPr>
              <a:t>entendirent</a:t>
            </a:r>
            <a:r>
              <a:rPr lang="en-US" sz="1600" dirty="0">
                <a:solidFill>
                  <a:srgbClr val="FFFFFF"/>
                </a:solidFill>
                <a:effectLst/>
              </a:rPr>
              <a:t> </a:t>
            </a:r>
            <a:r>
              <a:rPr lang="en-US" sz="1600" dirty="0" err="1">
                <a:solidFill>
                  <a:srgbClr val="FFFFFF"/>
                </a:solidFill>
                <a:effectLst/>
              </a:rPr>
              <a:t>parler</a:t>
            </a:r>
            <a:r>
              <a:rPr lang="en-US" sz="1600" dirty="0">
                <a:solidFill>
                  <a:srgbClr val="FFFFFF"/>
                </a:solidFill>
                <a:effectLst/>
              </a:rPr>
              <a:t> de </a:t>
            </a:r>
            <a:r>
              <a:rPr lang="en-US" sz="1600" dirty="0" err="1">
                <a:solidFill>
                  <a:srgbClr val="FFFFFF"/>
                </a:solidFill>
                <a:effectLst/>
              </a:rPr>
              <a:t>résurrection</a:t>
            </a:r>
            <a:r>
              <a:rPr lang="en-US" sz="1600" dirty="0">
                <a:solidFill>
                  <a:srgbClr val="FFFFFF"/>
                </a:solidFill>
                <a:effectLst/>
              </a:rPr>
              <a:t> des </a:t>
            </a:r>
            <a:r>
              <a:rPr lang="en-US" sz="1600" dirty="0" err="1">
                <a:solidFill>
                  <a:srgbClr val="FFFFFF"/>
                </a:solidFill>
                <a:effectLst/>
              </a:rPr>
              <a:t>morts</a:t>
            </a:r>
            <a:r>
              <a:rPr lang="en-US" sz="1600" dirty="0">
                <a:solidFill>
                  <a:srgbClr val="FFFFFF"/>
                </a:solidFill>
                <a:effectLst/>
              </a:rPr>
              <a:t>, les </a:t>
            </a:r>
            <a:r>
              <a:rPr lang="en-US" sz="1600" dirty="0" err="1">
                <a:solidFill>
                  <a:srgbClr val="FFFFFF"/>
                </a:solidFill>
                <a:effectLst/>
              </a:rPr>
              <a:t>uns</a:t>
            </a:r>
            <a:r>
              <a:rPr lang="en-US" sz="1600" dirty="0">
                <a:solidFill>
                  <a:srgbClr val="FFFFFF"/>
                </a:solidFill>
                <a:effectLst/>
              </a:rPr>
              <a:t> se </a:t>
            </a:r>
            <a:r>
              <a:rPr lang="en-US" sz="1600" dirty="0" err="1">
                <a:solidFill>
                  <a:srgbClr val="FFFFFF"/>
                </a:solidFill>
                <a:effectLst/>
              </a:rPr>
              <a:t>moquaient</a:t>
            </a:r>
            <a:r>
              <a:rPr lang="en-US" sz="1600" dirty="0">
                <a:solidFill>
                  <a:srgbClr val="FFFFFF"/>
                </a:solidFill>
                <a:effectLst/>
              </a:rPr>
              <a:t>, et les </a:t>
            </a:r>
            <a:r>
              <a:rPr lang="en-US" sz="1600" dirty="0" err="1">
                <a:solidFill>
                  <a:srgbClr val="FFFFFF"/>
                </a:solidFill>
                <a:effectLst/>
              </a:rPr>
              <a:t>autres</a:t>
            </a:r>
            <a:r>
              <a:rPr lang="en-US" sz="1600" dirty="0">
                <a:solidFill>
                  <a:srgbClr val="FFFFFF"/>
                </a:solidFill>
                <a:effectLst/>
              </a:rPr>
              <a:t> </a:t>
            </a:r>
            <a:r>
              <a:rPr lang="en-US" sz="1600" dirty="0" err="1">
                <a:solidFill>
                  <a:srgbClr val="FFFFFF"/>
                </a:solidFill>
                <a:effectLst/>
              </a:rPr>
              <a:t>déclarèrent</a:t>
            </a:r>
            <a:r>
              <a:rPr lang="en-US" sz="1600" dirty="0">
                <a:solidFill>
                  <a:srgbClr val="FFFFFF"/>
                </a:solidFill>
                <a:effectLst/>
              </a:rPr>
              <a:t> : « </a:t>
            </a:r>
            <a:r>
              <a:rPr lang="en-US" sz="1600" dirty="0" err="1">
                <a:solidFill>
                  <a:srgbClr val="FFFFFF"/>
                </a:solidFill>
                <a:effectLst/>
              </a:rPr>
              <a:t>Là</a:t>
            </a:r>
            <a:r>
              <a:rPr lang="en-US" sz="1600" dirty="0">
                <a:solidFill>
                  <a:srgbClr val="FFFFFF"/>
                </a:solidFill>
                <a:effectLst/>
              </a:rPr>
              <a:t>-dessus nous </a:t>
            </a:r>
            <a:r>
              <a:rPr lang="en-US" sz="1600" dirty="0" err="1">
                <a:solidFill>
                  <a:srgbClr val="FFFFFF"/>
                </a:solidFill>
                <a:effectLst/>
              </a:rPr>
              <a:t>t’écouterons</a:t>
            </a:r>
            <a:r>
              <a:rPr lang="en-US" sz="1600" dirty="0">
                <a:solidFill>
                  <a:srgbClr val="FFFFFF"/>
                </a:solidFill>
                <a:effectLst/>
              </a:rPr>
              <a:t> </a:t>
            </a:r>
            <a:r>
              <a:rPr lang="en-US" sz="1600" dirty="0" err="1">
                <a:solidFill>
                  <a:srgbClr val="FFFFFF"/>
                </a:solidFill>
                <a:effectLst/>
              </a:rPr>
              <a:t>une</a:t>
            </a:r>
            <a:r>
              <a:rPr lang="en-US" sz="1600" dirty="0">
                <a:solidFill>
                  <a:srgbClr val="FFFFFF"/>
                </a:solidFill>
                <a:effectLst/>
              </a:rPr>
              <a:t> </a:t>
            </a:r>
            <a:r>
              <a:rPr lang="en-US" sz="1600" dirty="0" err="1">
                <a:solidFill>
                  <a:srgbClr val="FFFFFF"/>
                </a:solidFill>
                <a:effectLst/>
              </a:rPr>
              <a:t>autre</a:t>
            </a:r>
            <a:r>
              <a:rPr lang="en-US" sz="1600" dirty="0">
                <a:solidFill>
                  <a:srgbClr val="FFFFFF"/>
                </a:solidFill>
                <a:effectLst/>
              </a:rPr>
              <a:t> </a:t>
            </a:r>
            <a:r>
              <a:rPr lang="en-US" sz="1600" dirty="0" err="1">
                <a:solidFill>
                  <a:srgbClr val="FFFFFF"/>
                </a:solidFill>
                <a:effectLst/>
              </a:rPr>
              <a:t>fois</a:t>
            </a:r>
            <a:r>
              <a:rPr lang="en-US" sz="1600" dirty="0">
                <a:solidFill>
                  <a:srgbClr val="FFFFFF"/>
                </a:solidFill>
                <a:effectLst/>
              </a:rPr>
              <a:t>. »</a:t>
            </a:r>
          </a:p>
          <a:p>
            <a:pPr defTabSz="914400">
              <a:lnSpc>
                <a:spcPct val="90000"/>
              </a:lnSpc>
              <a:spcAft>
                <a:spcPts val="600"/>
              </a:spcAft>
              <a:buClr>
                <a:schemeClr val="accent1"/>
              </a:buClr>
            </a:pPr>
            <a:r>
              <a:rPr lang="en-US" sz="1600" b="1" dirty="0">
                <a:solidFill>
                  <a:srgbClr val="FFFFFF"/>
                </a:solidFill>
                <a:effectLst/>
              </a:rPr>
              <a:t>33</a:t>
            </a:r>
            <a:r>
              <a:rPr lang="en-US" sz="1600" dirty="0">
                <a:solidFill>
                  <a:srgbClr val="FFFFFF"/>
                </a:solidFill>
                <a:effectLst/>
              </a:rPr>
              <a:t> </a:t>
            </a:r>
            <a:r>
              <a:rPr lang="en-US" sz="1600" dirty="0" err="1">
                <a:solidFill>
                  <a:srgbClr val="FFFFFF"/>
                </a:solidFill>
                <a:effectLst/>
              </a:rPr>
              <a:t>C’est</a:t>
            </a:r>
            <a:r>
              <a:rPr lang="en-US" sz="1600" dirty="0">
                <a:solidFill>
                  <a:srgbClr val="FFFFFF"/>
                </a:solidFill>
                <a:effectLst/>
              </a:rPr>
              <a:t> </a:t>
            </a:r>
            <a:r>
              <a:rPr lang="en-US" sz="1600" dirty="0" err="1">
                <a:solidFill>
                  <a:srgbClr val="FFFFFF"/>
                </a:solidFill>
                <a:effectLst/>
              </a:rPr>
              <a:t>ainsi</a:t>
            </a:r>
            <a:r>
              <a:rPr lang="en-US" sz="1600" dirty="0">
                <a:solidFill>
                  <a:srgbClr val="FFFFFF"/>
                </a:solidFill>
                <a:effectLst/>
              </a:rPr>
              <a:t> que Paul, se retirant du milieu </a:t>
            </a:r>
            <a:r>
              <a:rPr lang="en-US" sz="1600" dirty="0" err="1">
                <a:solidFill>
                  <a:srgbClr val="FFFFFF"/>
                </a:solidFill>
                <a:effectLst/>
              </a:rPr>
              <a:t>d’eux</a:t>
            </a:r>
            <a:r>
              <a:rPr lang="en-US" sz="1600" dirty="0">
                <a:solidFill>
                  <a:srgbClr val="FFFFFF"/>
                </a:solidFill>
                <a:effectLst/>
              </a:rPr>
              <a:t>, </a:t>
            </a:r>
            <a:r>
              <a:rPr lang="en-US" sz="1600" dirty="0" err="1">
                <a:solidFill>
                  <a:srgbClr val="FFFFFF"/>
                </a:solidFill>
                <a:effectLst/>
              </a:rPr>
              <a:t>s’en</a:t>
            </a:r>
            <a:r>
              <a:rPr lang="en-US" sz="1600" dirty="0">
                <a:solidFill>
                  <a:srgbClr val="FFFFFF"/>
                </a:solidFill>
                <a:effectLst/>
              </a:rPr>
              <a:t> </a:t>
            </a:r>
            <a:r>
              <a:rPr lang="en-US" sz="1600" dirty="0" err="1">
                <a:solidFill>
                  <a:srgbClr val="FFFFFF"/>
                </a:solidFill>
                <a:effectLst/>
              </a:rPr>
              <a:t>alla</a:t>
            </a:r>
            <a:r>
              <a:rPr lang="en-US" sz="1600" dirty="0">
                <a:solidFill>
                  <a:srgbClr val="FFFFFF"/>
                </a:solidFill>
                <a:effectLst/>
              </a:rPr>
              <a:t>.</a:t>
            </a:r>
          </a:p>
        </p:txBody>
      </p:sp>
    </p:spTree>
    <p:extLst>
      <p:ext uri="{BB962C8B-B14F-4D97-AF65-F5344CB8AC3E}">
        <p14:creationId xmlns:p14="http://schemas.microsoft.com/office/powerpoint/2010/main" val="2202486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7E2DF9F-EBC6-432D-A0C4-59A2A2FB8A6E}"/>
              </a:ext>
            </a:extLst>
          </p:cNvPr>
          <p:cNvPicPr>
            <a:picLocks noGrp="1" noChangeAspect="1"/>
          </p:cNvPicPr>
          <p:nvPr>
            <p:ph idx="1"/>
          </p:nvPr>
        </p:nvPicPr>
        <p:blipFill>
          <a:blip r:embed="rId2"/>
          <a:stretch>
            <a:fillRect/>
          </a:stretch>
        </p:blipFill>
        <p:spPr>
          <a:xfrm>
            <a:off x="658219" y="628650"/>
            <a:ext cx="2694581" cy="4643663"/>
          </a:xfrm>
        </p:spPr>
      </p:pic>
      <p:pic>
        <p:nvPicPr>
          <p:cNvPr id="9" name="Image 8" descr="Une image contenant texte&#10;&#10;Description générée automatiquement">
            <a:extLst>
              <a:ext uri="{FF2B5EF4-FFF2-40B4-BE49-F238E27FC236}">
                <a16:creationId xmlns:a16="http://schemas.microsoft.com/office/drawing/2014/main" id="{1001A969-C991-43A5-A21A-FB1B4A231576}"/>
              </a:ext>
            </a:extLst>
          </p:cNvPr>
          <p:cNvPicPr>
            <a:picLocks noChangeAspect="1"/>
          </p:cNvPicPr>
          <p:nvPr/>
        </p:nvPicPr>
        <p:blipFill>
          <a:blip r:embed="rId3"/>
          <a:stretch>
            <a:fillRect/>
          </a:stretch>
        </p:blipFill>
        <p:spPr>
          <a:xfrm>
            <a:off x="4022428" y="1734537"/>
            <a:ext cx="2694581" cy="4742463"/>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D95D2A8B-1289-43AA-B719-09103B2E6A89}"/>
              </a:ext>
            </a:extLst>
          </p:cNvPr>
          <p:cNvPicPr>
            <a:picLocks noChangeAspect="1"/>
          </p:cNvPicPr>
          <p:nvPr/>
        </p:nvPicPr>
        <p:blipFill>
          <a:blip r:embed="rId4"/>
          <a:stretch>
            <a:fillRect/>
          </a:stretch>
        </p:blipFill>
        <p:spPr>
          <a:xfrm>
            <a:off x="7653337" y="347662"/>
            <a:ext cx="4429125" cy="6372225"/>
          </a:xfrm>
          <a:prstGeom prst="rect">
            <a:avLst/>
          </a:prstGeom>
        </p:spPr>
      </p:pic>
    </p:spTree>
    <p:extLst>
      <p:ext uri="{BB962C8B-B14F-4D97-AF65-F5344CB8AC3E}">
        <p14:creationId xmlns:p14="http://schemas.microsoft.com/office/powerpoint/2010/main" val="85972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16E476-0BB1-7345-8EDA-B40DD612834C}"/>
              </a:ext>
            </a:extLst>
          </p:cNvPr>
          <p:cNvSpPr/>
          <p:nvPr/>
        </p:nvSpPr>
        <p:spPr>
          <a:xfrm>
            <a:off x="4659549" y="1867711"/>
            <a:ext cx="7140102" cy="3281026"/>
          </a:xfrm>
          <a:prstGeom prst="rect">
            <a:avLst/>
          </a:prstGeom>
        </p:spPr>
        <p:txBody>
          <a:bodyPr wrap="square">
            <a:spAutoFit/>
          </a:bodyPr>
          <a:lstStyle/>
          <a:p>
            <a:pPr algn="just">
              <a:lnSpc>
                <a:spcPct val="150000"/>
              </a:lnSpc>
              <a:spcAft>
                <a:spcPts val="0"/>
              </a:spcAft>
            </a:pPr>
            <a:r>
              <a:rPr lang="fr-FR" sz="2000" dirty="0">
                <a:solidFill>
                  <a:srgbClr val="000000"/>
                </a:solidFill>
                <a:latin typeface="Bodoni MT" panose="02070603080606020203" pitchFamily="18" charset="0"/>
                <a:ea typeface="Times New Roman" panose="02020603050405020304" pitchFamily="18" charset="0"/>
              </a:rPr>
              <a:t>« </a:t>
            </a:r>
            <a:r>
              <a:rPr lang="fr-FR" sz="2000" i="1" dirty="0">
                <a:solidFill>
                  <a:srgbClr val="000000"/>
                </a:solidFill>
                <a:latin typeface="Bodoni MT" panose="02070603080606020203" pitchFamily="18" charset="0"/>
                <a:ea typeface="Times New Roman" panose="02020603050405020304" pitchFamily="18" charset="0"/>
              </a:rPr>
              <a:t>As-tu réfléchi à ce que c’est qu’évangéliser les hommes ? Evangéliser un homme, vois-tu, c’est lui dire : Toi aussi, tu es aimé de Dieu dans le Seigneur Jésus. Et pas seulement le lui dire, mais le penser réellement. Et pas seulement le penser, mais se comporter avec cet homme de telle manière qu’il sente et découvre qu’il y a en lui quelque chose de sauvé, quelque chose de plus grand et de plus noble que ce qu’il pensait… C’est cela lui annoncer la bonne nouvelle</a:t>
            </a:r>
            <a:r>
              <a:rPr lang="fr-FR" sz="2000" dirty="0">
                <a:solidFill>
                  <a:srgbClr val="000000"/>
                </a:solidFill>
                <a:latin typeface="Bodoni MT" panose="02070603080606020203" pitchFamily="18" charset="0"/>
                <a:ea typeface="Times New Roman" panose="02020603050405020304" pitchFamily="18" charset="0"/>
              </a:rPr>
              <a:t>. »</a:t>
            </a:r>
            <a:endParaRPr lang="fr-FR" sz="2000" dirty="0">
              <a:effectLst/>
              <a:latin typeface="Bodoni MT" panose="02070603080606020203"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71506D2A-EB0D-2D43-B112-0F35F60BC75F}"/>
              </a:ext>
            </a:extLst>
          </p:cNvPr>
          <p:cNvPicPr>
            <a:picLocks noChangeAspect="1"/>
          </p:cNvPicPr>
          <p:nvPr/>
        </p:nvPicPr>
        <p:blipFill>
          <a:blip r:embed="rId2"/>
          <a:stretch>
            <a:fillRect/>
          </a:stretch>
        </p:blipFill>
        <p:spPr>
          <a:xfrm>
            <a:off x="693771" y="803243"/>
            <a:ext cx="3644900" cy="5080000"/>
          </a:xfrm>
          <a:prstGeom prst="rect">
            <a:avLst/>
          </a:prstGeom>
        </p:spPr>
      </p:pic>
    </p:spTree>
    <p:extLst>
      <p:ext uri="{BB962C8B-B14F-4D97-AF65-F5344CB8AC3E}">
        <p14:creationId xmlns:p14="http://schemas.microsoft.com/office/powerpoint/2010/main" val="1745818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75076710-851D-496B-A69C-E6CDC4D0823E}"/>
              </a:ext>
            </a:extLst>
          </p:cNvPr>
          <p:cNvPicPr>
            <a:picLocks noChangeAspect="1"/>
          </p:cNvPicPr>
          <p:nvPr/>
        </p:nvPicPr>
        <p:blipFill>
          <a:blip r:embed="rId2"/>
          <a:stretch>
            <a:fillRect/>
          </a:stretch>
        </p:blipFill>
        <p:spPr>
          <a:xfrm>
            <a:off x="1511071" y="1532538"/>
            <a:ext cx="2276241" cy="3448851"/>
          </a:xfrm>
          <a:prstGeom prst="rect">
            <a:avLst/>
          </a:prstGeom>
        </p:spPr>
      </p:pic>
      <p:sp>
        <p:nvSpPr>
          <p:cNvPr id="21" name="ZoneTexte 20">
            <a:extLst>
              <a:ext uri="{FF2B5EF4-FFF2-40B4-BE49-F238E27FC236}">
                <a16:creationId xmlns:a16="http://schemas.microsoft.com/office/drawing/2014/main" id="{4259015B-0910-4E29-9EBB-11D5149A6B68}"/>
              </a:ext>
            </a:extLst>
          </p:cNvPr>
          <p:cNvSpPr txBox="1"/>
          <p:nvPr/>
        </p:nvSpPr>
        <p:spPr>
          <a:xfrm>
            <a:off x="4733841" y="1683075"/>
            <a:ext cx="6390999" cy="4023360"/>
          </a:xfrm>
          <a:prstGeom prst="rect">
            <a:avLst/>
          </a:prstGeom>
        </p:spPr>
        <p:txBody>
          <a:bodyPr vert="horz" lIns="45720" tIns="45720" rIns="45720" bIns="45720" rtlCol="0">
            <a:normAutofit/>
          </a:bodyPr>
          <a:lstStyle/>
          <a:p>
            <a:pPr algn="just" defTabSz="914400">
              <a:lnSpc>
                <a:spcPct val="90000"/>
              </a:lnSpc>
              <a:spcAft>
                <a:spcPts val="600"/>
              </a:spcAft>
              <a:buClr>
                <a:schemeClr val="accent1"/>
              </a:buClr>
            </a:pPr>
            <a:r>
              <a:rPr lang="en-US" sz="2400" dirty="0">
                <a:latin typeface="Bodoni MT" panose="02070603080606020203" pitchFamily="18" charset="0"/>
              </a:rPr>
              <a:t>La pensée </a:t>
            </a:r>
            <a:r>
              <a:rPr lang="en-US" sz="2400" dirty="0" err="1">
                <a:latin typeface="Bodoni MT" panose="02070603080606020203" pitchFamily="18" charset="0"/>
              </a:rPr>
              <a:t>éducative</a:t>
            </a:r>
            <a:r>
              <a:rPr lang="en-US" sz="2400" dirty="0">
                <a:latin typeface="Bodoni MT" panose="02070603080606020203" pitchFamily="18" charset="0"/>
              </a:rPr>
              <a:t> du </a:t>
            </a:r>
            <a:r>
              <a:rPr lang="en-US" sz="2400" dirty="0" err="1">
                <a:latin typeface="Bodoni MT" panose="02070603080606020203" pitchFamily="18" charset="0"/>
              </a:rPr>
              <a:t>Moyen</a:t>
            </a:r>
            <a:r>
              <a:rPr lang="en-US" sz="2400" dirty="0">
                <a:latin typeface="Bodoni MT" panose="02070603080606020203" pitchFamily="18" charset="0"/>
              </a:rPr>
              <a:t> Age </a:t>
            </a:r>
            <a:r>
              <a:rPr lang="en-US" sz="2400" dirty="0" err="1">
                <a:latin typeface="Bodoni MT" panose="02070603080606020203" pitchFamily="18" charset="0"/>
              </a:rPr>
              <a:t>s’est</a:t>
            </a:r>
            <a:r>
              <a:rPr lang="en-US" sz="2400" dirty="0">
                <a:latin typeface="Bodoni MT" panose="02070603080606020203" pitchFamily="18" charset="0"/>
              </a:rPr>
              <a:t> ouverte avec le "</a:t>
            </a:r>
            <a:r>
              <a:rPr lang="en-US" sz="2400" i="1" dirty="0">
                <a:latin typeface="Bodoni MT" panose="02070603080606020203" pitchFamily="18" charset="0"/>
              </a:rPr>
              <a:t>De </a:t>
            </a:r>
            <a:r>
              <a:rPr lang="en-US" sz="2400" i="1" dirty="0" err="1">
                <a:latin typeface="Bodoni MT" panose="02070603080606020203" pitchFamily="18" charset="0"/>
              </a:rPr>
              <a:t>magistro</a:t>
            </a:r>
            <a:r>
              <a:rPr lang="en-US" sz="2400" dirty="0">
                <a:latin typeface="Bodoni MT" panose="02070603080606020203" pitchFamily="18" charset="0"/>
              </a:rPr>
              <a:t>" de saint Augustin ; </a:t>
            </a:r>
            <a:r>
              <a:rPr lang="en-US" sz="2400" dirty="0" err="1">
                <a:latin typeface="Bodoni MT" panose="02070603080606020203" pitchFamily="18" charset="0"/>
              </a:rPr>
              <a:t>elle</a:t>
            </a:r>
            <a:r>
              <a:rPr lang="en-US" sz="2400" dirty="0">
                <a:latin typeface="Bodoni MT" panose="02070603080606020203" pitchFamily="18" charset="0"/>
              </a:rPr>
              <a:t> </a:t>
            </a:r>
            <a:r>
              <a:rPr lang="en-US" sz="2400" dirty="0" err="1">
                <a:latin typeface="Bodoni MT" panose="02070603080606020203" pitchFamily="18" charset="0"/>
              </a:rPr>
              <a:t>s'achève</a:t>
            </a:r>
            <a:r>
              <a:rPr lang="en-US" sz="2400" dirty="0">
                <a:latin typeface="Bodoni MT" panose="02070603080606020203" pitchFamily="18" charset="0"/>
              </a:rPr>
              <a:t> avec un </a:t>
            </a:r>
            <a:r>
              <a:rPr lang="en-US" sz="2400" dirty="0" err="1">
                <a:latin typeface="Bodoni MT" panose="02070603080606020203" pitchFamily="18" charset="0"/>
              </a:rPr>
              <a:t>autre</a:t>
            </a:r>
            <a:r>
              <a:rPr lang="en-US" sz="2400" dirty="0">
                <a:latin typeface="Bodoni MT" panose="02070603080606020203" pitchFamily="18" charset="0"/>
              </a:rPr>
              <a:t> "</a:t>
            </a:r>
            <a:r>
              <a:rPr lang="en-US" sz="2400" i="1" dirty="0">
                <a:latin typeface="Bodoni MT" panose="02070603080606020203" pitchFamily="18" charset="0"/>
              </a:rPr>
              <a:t>De </a:t>
            </a:r>
            <a:r>
              <a:rPr lang="en-US" sz="2400" i="1" dirty="0" err="1">
                <a:latin typeface="Bodoni MT" panose="02070603080606020203" pitchFamily="18" charset="0"/>
              </a:rPr>
              <a:t>magistro</a:t>
            </a:r>
            <a:r>
              <a:rPr lang="en-US" sz="2400" dirty="0">
                <a:latin typeface="Bodoni MT" panose="02070603080606020203" pitchFamily="18" charset="0"/>
              </a:rPr>
              <a:t>", </a:t>
            </a:r>
            <a:r>
              <a:rPr lang="en-US" sz="2400" dirty="0" err="1">
                <a:latin typeface="Bodoni MT" panose="02070603080606020203" pitchFamily="18" charset="0"/>
              </a:rPr>
              <a:t>celui</a:t>
            </a:r>
            <a:r>
              <a:rPr lang="en-US" sz="2400" dirty="0">
                <a:latin typeface="Bodoni MT" panose="02070603080606020203" pitchFamily="18" charset="0"/>
              </a:rPr>
              <a:t> de saint Thomas </a:t>
            </a:r>
            <a:r>
              <a:rPr lang="en-US" sz="2400" dirty="0" err="1">
                <a:latin typeface="Bodoni MT" panose="02070603080606020203" pitchFamily="18" charset="0"/>
              </a:rPr>
              <a:t>d'Aquin</a:t>
            </a:r>
            <a:r>
              <a:rPr lang="en-US" sz="2400" dirty="0">
                <a:latin typeface="Bodoni MT" panose="02070603080606020203" pitchFamily="18" charset="0"/>
              </a:rPr>
              <a:t>. Ce </a:t>
            </a:r>
            <a:r>
              <a:rPr lang="en-US" sz="2400" dirty="0" err="1">
                <a:latin typeface="Bodoni MT" panose="02070603080606020203" pitchFamily="18" charset="0"/>
              </a:rPr>
              <a:t>texte</a:t>
            </a:r>
            <a:r>
              <a:rPr lang="en-US" sz="2400" dirty="0">
                <a:latin typeface="Bodoni MT" panose="02070603080606020203" pitchFamily="18" charset="0"/>
              </a:rPr>
              <a:t> </a:t>
            </a:r>
            <a:r>
              <a:rPr lang="en-US" sz="2400" dirty="0" err="1">
                <a:latin typeface="Bodoni MT" panose="02070603080606020203" pitchFamily="18" charset="0"/>
              </a:rPr>
              <a:t>traite</a:t>
            </a:r>
            <a:r>
              <a:rPr lang="en-US" sz="2400" dirty="0">
                <a:latin typeface="Bodoni MT" panose="02070603080606020203" pitchFamily="18" charset="0"/>
              </a:rPr>
              <a:t> </a:t>
            </a:r>
            <a:r>
              <a:rPr lang="en-US" sz="2400" dirty="0" err="1">
                <a:latin typeface="Bodoni MT" panose="02070603080606020203" pitchFamily="18" charset="0"/>
              </a:rPr>
              <a:t>directement</a:t>
            </a:r>
            <a:r>
              <a:rPr lang="en-US" sz="2400" dirty="0">
                <a:latin typeface="Bodoni MT" panose="02070603080606020203" pitchFamily="18" charset="0"/>
              </a:rPr>
              <a:t> le </a:t>
            </a:r>
            <a:r>
              <a:rPr lang="en-US" sz="2400" dirty="0" err="1">
                <a:latin typeface="Bodoni MT" panose="02070603080606020203" pitchFamily="18" charset="0"/>
              </a:rPr>
              <a:t>problème</a:t>
            </a:r>
            <a:r>
              <a:rPr lang="en-US" sz="2400" dirty="0">
                <a:latin typeface="Bodoni MT" panose="02070603080606020203" pitchFamily="18" charset="0"/>
              </a:rPr>
              <a:t> de la </a:t>
            </a:r>
            <a:r>
              <a:rPr lang="en-US" sz="2400" dirty="0" err="1">
                <a:latin typeface="Bodoni MT" panose="02070603080606020203" pitchFamily="18" charset="0"/>
              </a:rPr>
              <a:t>découverte</a:t>
            </a:r>
            <a:r>
              <a:rPr lang="en-US" sz="2400" dirty="0">
                <a:latin typeface="Bodoni MT" panose="02070603080606020203" pitchFamily="18" charset="0"/>
              </a:rPr>
              <a:t> du savoir. </a:t>
            </a:r>
          </a:p>
          <a:p>
            <a:pPr algn="just" defTabSz="914400">
              <a:lnSpc>
                <a:spcPct val="90000"/>
              </a:lnSpc>
              <a:spcAft>
                <a:spcPts val="600"/>
              </a:spcAft>
              <a:buClr>
                <a:schemeClr val="accent1"/>
              </a:buClr>
            </a:pPr>
            <a:endParaRPr lang="en-US" sz="2400" dirty="0">
              <a:latin typeface="Bodoni MT" panose="02070603080606020203" pitchFamily="18" charset="0"/>
            </a:endParaRPr>
          </a:p>
          <a:p>
            <a:pPr algn="just" defTabSz="914400">
              <a:lnSpc>
                <a:spcPct val="90000"/>
              </a:lnSpc>
              <a:spcAft>
                <a:spcPts val="600"/>
              </a:spcAft>
              <a:buClr>
                <a:schemeClr val="accent1"/>
              </a:buClr>
            </a:pPr>
            <a:r>
              <a:rPr lang="en-US" sz="2400" dirty="0">
                <a:latin typeface="Bodoni MT" panose="02070603080606020203" pitchFamily="18" charset="0"/>
              </a:rPr>
              <a:t>A </a:t>
            </a:r>
            <a:r>
              <a:rPr lang="en-US" sz="2400" dirty="0" err="1">
                <a:latin typeface="Bodoni MT" panose="02070603080606020203" pitchFamily="18" charset="0"/>
              </a:rPr>
              <a:t>quelles</a:t>
            </a:r>
            <a:r>
              <a:rPr lang="en-US" sz="2400" dirty="0">
                <a:latin typeface="Bodoni MT" panose="02070603080606020203" pitchFamily="18" charset="0"/>
              </a:rPr>
              <a:t> conditions la communication </a:t>
            </a:r>
            <a:r>
              <a:rPr lang="en-US" sz="2400" dirty="0" err="1">
                <a:latin typeface="Bodoni MT" panose="02070603080606020203" pitchFamily="18" charset="0"/>
              </a:rPr>
              <a:t>d'une</a:t>
            </a:r>
            <a:r>
              <a:rPr lang="en-US" sz="2400" dirty="0">
                <a:latin typeface="Bodoni MT" panose="02070603080606020203" pitchFamily="18" charset="0"/>
              </a:rPr>
              <a:t> </a:t>
            </a:r>
            <a:r>
              <a:rPr lang="en-US" sz="2400" dirty="0" err="1">
                <a:latin typeface="Bodoni MT" panose="02070603080606020203" pitchFamily="18" charset="0"/>
              </a:rPr>
              <a:t>vérité</a:t>
            </a:r>
            <a:r>
              <a:rPr lang="en-US" sz="2400" dirty="0">
                <a:latin typeface="Bodoni MT" panose="02070603080606020203" pitchFamily="18" charset="0"/>
              </a:rPr>
              <a:t> à </a:t>
            </a:r>
            <a:r>
              <a:rPr lang="en-US" sz="2400" dirty="0" err="1">
                <a:latin typeface="Bodoni MT" panose="02070603080606020203" pitchFamily="18" charset="0"/>
              </a:rPr>
              <a:t>d'autres</a:t>
            </a:r>
            <a:r>
              <a:rPr lang="en-US" sz="2400" dirty="0">
                <a:latin typeface="Bodoni MT" panose="02070603080606020203" pitchFamily="18" charset="0"/>
              </a:rPr>
              <a:t> </a:t>
            </a:r>
            <a:r>
              <a:rPr lang="en-US" sz="2400" dirty="0" err="1">
                <a:latin typeface="Bodoni MT" panose="02070603080606020203" pitchFamily="18" charset="0"/>
              </a:rPr>
              <a:t>est</a:t>
            </a:r>
            <a:r>
              <a:rPr lang="en-US" sz="2400" dirty="0">
                <a:latin typeface="Bodoni MT" panose="02070603080606020203" pitchFamily="18" charset="0"/>
              </a:rPr>
              <a:t> </a:t>
            </a:r>
            <a:r>
              <a:rPr lang="en-US" sz="2400" dirty="0" err="1">
                <a:latin typeface="Bodoni MT" panose="02070603080606020203" pitchFamily="18" charset="0"/>
              </a:rPr>
              <a:t>elle</a:t>
            </a:r>
            <a:r>
              <a:rPr lang="en-US" sz="2400" dirty="0">
                <a:latin typeface="Bodoni MT" panose="02070603080606020203" pitchFamily="18" charset="0"/>
              </a:rPr>
              <a:t> </a:t>
            </a:r>
            <a:r>
              <a:rPr lang="en-US" sz="2400" dirty="0" err="1">
                <a:latin typeface="Bodoni MT" panose="02070603080606020203" pitchFamily="18" charset="0"/>
              </a:rPr>
              <a:t>recevable</a:t>
            </a:r>
            <a:r>
              <a:rPr lang="en-US" sz="2400" dirty="0">
                <a:latin typeface="Bodoni MT" panose="02070603080606020203" pitchFamily="18" charset="0"/>
              </a:rPr>
              <a:t> ?</a:t>
            </a:r>
          </a:p>
        </p:txBody>
      </p:sp>
    </p:spTree>
    <p:extLst>
      <p:ext uri="{BB962C8B-B14F-4D97-AF65-F5344CB8AC3E}">
        <p14:creationId xmlns:p14="http://schemas.microsoft.com/office/powerpoint/2010/main" val="1209667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3B6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E4AA435-505E-4CC6-BAA8-BDC7199437B9}"/>
              </a:ext>
            </a:extLst>
          </p:cNvPr>
          <p:cNvSpPr>
            <a:spLocks noGrp="1"/>
          </p:cNvSpPr>
          <p:nvPr>
            <p:ph type="title"/>
          </p:nvPr>
        </p:nvSpPr>
        <p:spPr>
          <a:xfrm>
            <a:off x="1024128" y="585216"/>
            <a:ext cx="6007027" cy="1499616"/>
          </a:xfrm>
        </p:spPr>
        <p:txBody>
          <a:bodyPr>
            <a:normAutofit/>
          </a:bodyPr>
          <a:lstStyle/>
          <a:p>
            <a:r>
              <a:rPr lang="fr-FR" dirty="0">
                <a:solidFill>
                  <a:srgbClr val="FFFFFF"/>
                </a:solidFill>
              </a:rPr>
              <a:t>Saint Jean-Paul II     			Reims / 1996</a:t>
            </a:r>
          </a:p>
        </p:txBody>
      </p:sp>
      <p:cxnSp>
        <p:nvCxnSpPr>
          <p:cNvPr id="12" name="Straight Connector 11">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7BDA58C-3A57-4DF8-89D0-46DCAC2AC841}"/>
              </a:ext>
            </a:extLst>
          </p:cNvPr>
          <p:cNvSpPr>
            <a:spLocks noGrp="1"/>
          </p:cNvSpPr>
          <p:nvPr>
            <p:ph idx="1"/>
          </p:nvPr>
        </p:nvSpPr>
        <p:spPr>
          <a:xfrm>
            <a:off x="1024128" y="2286000"/>
            <a:ext cx="6007027" cy="4023360"/>
          </a:xfrm>
        </p:spPr>
        <p:txBody>
          <a:bodyPr>
            <a:normAutofit/>
          </a:bodyPr>
          <a:lstStyle/>
          <a:p>
            <a:pPr algn="just"/>
            <a:r>
              <a:rPr lang="fr-FR" dirty="0">
                <a:solidFill>
                  <a:srgbClr val="FFFFFF"/>
                </a:solidFill>
                <a:latin typeface="Cavolini" panose="020B0502040204020203" pitchFamily="66" charset="0"/>
                <a:cs typeface="Cavolini" panose="020B0502040204020203" pitchFamily="66" charset="0"/>
              </a:rPr>
              <a:t>« </a:t>
            </a:r>
            <a:r>
              <a:rPr lang="fr-FR" sz="2800" dirty="0">
                <a:solidFill>
                  <a:srgbClr val="FFFFFF"/>
                </a:solidFill>
                <a:latin typeface="Cavolini" panose="020B0502040204020203" pitchFamily="66" charset="0"/>
                <a:cs typeface="Cavolini" panose="020B0502040204020203" pitchFamily="66" charset="0"/>
              </a:rPr>
              <a:t>L'Eglise est toujours une Eglise du temps présent. Elle ne regarde pas son héritage comme le trésor d'un passé révolu, mais comme une puissante inspiration pour avancer dans le pèlerinage de la foi sur des chemins toujours nouveaux</a:t>
            </a:r>
            <a:r>
              <a:rPr lang="fr-FR" dirty="0">
                <a:solidFill>
                  <a:srgbClr val="FFFFFF"/>
                </a:solidFill>
                <a:latin typeface="Cavolini" panose="020B0502040204020203" pitchFamily="66" charset="0"/>
                <a:cs typeface="Cavolini" panose="020B0502040204020203" pitchFamily="66" charset="0"/>
              </a:rPr>
              <a:t>. »</a:t>
            </a:r>
          </a:p>
        </p:txBody>
      </p:sp>
      <p:pic>
        <p:nvPicPr>
          <p:cNvPr id="4" name="Image 3">
            <a:extLst>
              <a:ext uri="{FF2B5EF4-FFF2-40B4-BE49-F238E27FC236}">
                <a16:creationId xmlns:a16="http://schemas.microsoft.com/office/drawing/2014/main" id="{1AFA1579-33B8-0148-9269-0B878004EA2E}"/>
              </a:ext>
            </a:extLst>
          </p:cNvPr>
          <p:cNvPicPr>
            <a:picLocks noChangeAspect="1"/>
          </p:cNvPicPr>
          <p:nvPr/>
        </p:nvPicPr>
        <p:blipFill>
          <a:blip r:embed="rId2"/>
          <a:stretch>
            <a:fillRect/>
          </a:stretch>
        </p:blipFill>
        <p:spPr>
          <a:xfrm>
            <a:off x="8246403" y="1052752"/>
            <a:ext cx="3111500" cy="4445000"/>
          </a:xfrm>
          <a:prstGeom prst="rect">
            <a:avLst/>
          </a:prstGeom>
        </p:spPr>
      </p:pic>
    </p:spTree>
    <p:extLst>
      <p:ext uri="{BB962C8B-B14F-4D97-AF65-F5344CB8AC3E}">
        <p14:creationId xmlns:p14="http://schemas.microsoft.com/office/powerpoint/2010/main" val="113253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66E956-4765-41BF-9846-4CABEAE9756D}"/>
              </a:ext>
            </a:extLst>
          </p:cNvPr>
          <p:cNvSpPr>
            <a:spLocks noGrp="1"/>
          </p:cNvSpPr>
          <p:nvPr>
            <p:ph type="title"/>
          </p:nvPr>
        </p:nvSpPr>
        <p:spPr/>
        <p:txBody>
          <a:bodyPr/>
          <a:lstStyle/>
          <a:p>
            <a:r>
              <a:rPr lang="fr-FR" dirty="0">
                <a:latin typeface="Bodoni MT" panose="02070603080606020203" pitchFamily="18" charset="0"/>
              </a:rPr>
              <a:t>Cardinal </a:t>
            </a:r>
            <a:r>
              <a:rPr lang="fr-FR" dirty="0" err="1">
                <a:latin typeface="Bodoni MT" panose="02070603080606020203" pitchFamily="18" charset="0"/>
              </a:rPr>
              <a:t>Garrone</a:t>
            </a:r>
            <a:endParaRPr lang="fr-FR" dirty="0">
              <a:latin typeface="Bodoni MT" panose="02070603080606020203" pitchFamily="18" charset="0"/>
            </a:endParaRPr>
          </a:p>
        </p:txBody>
      </p:sp>
      <p:pic>
        <p:nvPicPr>
          <p:cNvPr id="5" name="Espace réservé du contenu 4" descr="Une image contenant texte, personne, intérieur, posant&#10;&#10;Description générée automatiquement">
            <a:extLst>
              <a:ext uri="{FF2B5EF4-FFF2-40B4-BE49-F238E27FC236}">
                <a16:creationId xmlns:a16="http://schemas.microsoft.com/office/drawing/2014/main" id="{0E0E5173-BCDA-4001-96F5-5E56278A6C17}"/>
              </a:ext>
            </a:extLst>
          </p:cNvPr>
          <p:cNvPicPr>
            <a:picLocks noGrp="1" noChangeAspect="1"/>
          </p:cNvPicPr>
          <p:nvPr>
            <p:ph idx="1"/>
          </p:nvPr>
        </p:nvPicPr>
        <p:blipFill>
          <a:blip r:embed="rId2"/>
          <a:stretch>
            <a:fillRect/>
          </a:stretch>
        </p:blipFill>
        <p:spPr>
          <a:xfrm>
            <a:off x="1643974" y="1932768"/>
            <a:ext cx="2606272" cy="4022725"/>
          </a:xfrm>
        </p:spPr>
      </p:pic>
      <p:sp>
        <p:nvSpPr>
          <p:cNvPr id="3" name="Rectangle 2">
            <a:extLst>
              <a:ext uri="{FF2B5EF4-FFF2-40B4-BE49-F238E27FC236}">
                <a16:creationId xmlns:a16="http://schemas.microsoft.com/office/drawing/2014/main" id="{427C0DE3-7117-434F-9F91-145B1B54BD1B}"/>
              </a:ext>
            </a:extLst>
          </p:cNvPr>
          <p:cNvSpPr/>
          <p:nvPr/>
        </p:nvSpPr>
        <p:spPr>
          <a:xfrm>
            <a:off x="4455268" y="2798063"/>
            <a:ext cx="7500026" cy="1938992"/>
          </a:xfrm>
          <a:prstGeom prst="rect">
            <a:avLst/>
          </a:prstGeom>
        </p:spPr>
        <p:txBody>
          <a:bodyPr wrap="square">
            <a:spAutoFit/>
          </a:bodyPr>
          <a:lstStyle/>
          <a:p>
            <a:pPr algn="just"/>
            <a:r>
              <a:rPr lang="fr-FR" sz="2400" b="1" i="1" dirty="0">
                <a:solidFill>
                  <a:srgbClr val="000000"/>
                </a:solidFill>
                <a:latin typeface="Bodoni MT" panose="02070603080606020203" pitchFamily="18" charset="0"/>
                <a:ea typeface="Times New Roman" panose="02020603050405020304" pitchFamily="18" charset="0"/>
              </a:rPr>
              <a:t>« …il ne faut pas hésiter à analyser les causes de la situation générale du monde qui va bien au-delà des problèmes particuliers de l’Église. Nous devons nous efforcer de l’expliquer et d’en déceler les causes pour pouvoir ensuite identifier les remèdes… »</a:t>
            </a:r>
            <a:endParaRPr lang="fr-FR" sz="2400" dirty="0">
              <a:latin typeface="Bodoni MT" panose="02070603080606020203" pitchFamily="18" charset="0"/>
            </a:endParaRPr>
          </a:p>
        </p:txBody>
      </p:sp>
    </p:spTree>
    <p:extLst>
      <p:ext uri="{BB962C8B-B14F-4D97-AF65-F5344CB8AC3E}">
        <p14:creationId xmlns:p14="http://schemas.microsoft.com/office/powerpoint/2010/main" val="3800618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921DA1-2CCE-D44B-97E1-2198274DBBD2}"/>
              </a:ext>
            </a:extLst>
          </p:cNvPr>
          <p:cNvSpPr/>
          <p:nvPr/>
        </p:nvSpPr>
        <p:spPr>
          <a:xfrm>
            <a:off x="1108954" y="431685"/>
            <a:ext cx="10350229" cy="4708981"/>
          </a:xfrm>
          <a:prstGeom prst="rect">
            <a:avLst/>
          </a:prstGeom>
        </p:spPr>
        <p:txBody>
          <a:bodyPr wrap="square">
            <a:spAutoFit/>
          </a:bodyPr>
          <a:lstStyle/>
          <a:p>
            <a:pPr algn="just"/>
            <a:r>
              <a:rPr lang="fr-FR" dirty="0">
                <a:latin typeface="Bodoni MT" panose="02070603080606020203" pitchFamily="18" charset="0"/>
              </a:rPr>
              <a:t>« </a:t>
            </a:r>
            <a:r>
              <a:rPr lang="fr-FR" sz="2400" dirty="0">
                <a:latin typeface="Bodoni MT" panose="02070603080606020203" pitchFamily="18" charset="0"/>
              </a:rPr>
              <a:t>Heureux d'ailleurs quand vous souffririez pour la justice ! N'ayez d'eux aucune crainte et ne soyez pas troublés. Au contraire, sanctifiez dans vos cœurs le Seigneur Christ, toujours prêts à la défense contre quiconque vous demande raison de l'espérance qui est en vous. Mais que ce soit avec douceur et respect, en possession d'une bonne conscience, afin que, sur le point même où l'on vous calomnie, soient confondus ceux qui décrient votre bonne conduite dans le Christ</a:t>
            </a:r>
            <a:r>
              <a:rPr lang="fr-FR" dirty="0">
                <a:latin typeface="Bodoni MT" panose="02070603080606020203" pitchFamily="18" charset="0"/>
              </a:rPr>
              <a:t>. » </a:t>
            </a:r>
          </a:p>
          <a:p>
            <a:endParaRPr lang="fr-FR" sz="2400" dirty="0">
              <a:latin typeface="Bodoni 72 Book" pitchFamily="2" charset="0"/>
            </a:endParaRPr>
          </a:p>
          <a:p>
            <a:r>
              <a:rPr lang="fr-FR" sz="2400" dirty="0">
                <a:latin typeface="Bodoni 72 Book" pitchFamily="2" charset="0"/>
              </a:rPr>
              <a:t>													</a:t>
            </a:r>
          </a:p>
          <a:p>
            <a:endParaRPr lang="fr-FR" sz="2400" dirty="0">
              <a:latin typeface="Bodoni 72 Book" pitchFamily="2" charset="0"/>
            </a:endParaRPr>
          </a:p>
          <a:p>
            <a:r>
              <a:rPr lang="fr-FR" sz="2400" dirty="0">
                <a:latin typeface="Bodoni 72 Book" pitchFamily="2" charset="0"/>
              </a:rPr>
              <a:t>																</a:t>
            </a:r>
            <a:r>
              <a:rPr lang="fr-FR" sz="2400" dirty="0">
                <a:latin typeface="Bodoni MT" panose="02070603080606020203" pitchFamily="18" charset="0"/>
              </a:rPr>
              <a:t>	1 P 3, 14‑16</a:t>
            </a:r>
            <a:br>
              <a:rPr lang="fr-FR" sz="2400" dirty="0"/>
            </a:br>
            <a:r>
              <a:rPr lang="fr-FR" dirty="0"/>
              <a:t> </a:t>
            </a:r>
            <a:br>
              <a:rPr lang="fr-FR" dirty="0"/>
            </a:br>
            <a:endParaRPr lang="fr-FR" dirty="0"/>
          </a:p>
        </p:txBody>
      </p:sp>
      <p:pic>
        <p:nvPicPr>
          <p:cNvPr id="5" name="Image 4">
            <a:extLst>
              <a:ext uri="{FF2B5EF4-FFF2-40B4-BE49-F238E27FC236}">
                <a16:creationId xmlns:a16="http://schemas.microsoft.com/office/drawing/2014/main" id="{2573FC88-902F-CE48-BDE0-7D6E23EC2166}"/>
              </a:ext>
            </a:extLst>
          </p:cNvPr>
          <p:cNvPicPr>
            <a:picLocks noChangeAspect="1"/>
          </p:cNvPicPr>
          <p:nvPr/>
        </p:nvPicPr>
        <p:blipFill>
          <a:blip r:embed="rId2"/>
          <a:stretch>
            <a:fillRect/>
          </a:stretch>
        </p:blipFill>
        <p:spPr>
          <a:xfrm>
            <a:off x="872562" y="3106622"/>
            <a:ext cx="6408861" cy="3426703"/>
          </a:xfrm>
          <a:prstGeom prst="rect">
            <a:avLst/>
          </a:prstGeom>
        </p:spPr>
      </p:pic>
    </p:spTree>
    <p:extLst>
      <p:ext uri="{BB962C8B-B14F-4D97-AF65-F5344CB8AC3E}">
        <p14:creationId xmlns:p14="http://schemas.microsoft.com/office/powerpoint/2010/main" val="3702254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0A2048-9606-D24E-928E-4988D0FCEB34}"/>
              </a:ext>
            </a:extLst>
          </p:cNvPr>
          <p:cNvPicPr>
            <a:picLocks noChangeAspect="1"/>
          </p:cNvPicPr>
          <p:nvPr/>
        </p:nvPicPr>
        <p:blipFill>
          <a:blip r:embed="rId2"/>
          <a:stretch>
            <a:fillRect/>
          </a:stretch>
        </p:blipFill>
        <p:spPr>
          <a:xfrm>
            <a:off x="3114610" y="245944"/>
            <a:ext cx="1974758" cy="3100370"/>
          </a:xfrm>
          <a:prstGeom prst="rect">
            <a:avLst/>
          </a:prstGeom>
        </p:spPr>
      </p:pic>
      <p:pic>
        <p:nvPicPr>
          <p:cNvPr id="7" name="Image 6">
            <a:extLst>
              <a:ext uri="{FF2B5EF4-FFF2-40B4-BE49-F238E27FC236}">
                <a16:creationId xmlns:a16="http://schemas.microsoft.com/office/drawing/2014/main" id="{A835CB35-016F-F942-9788-FF0937EA8D20}"/>
              </a:ext>
            </a:extLst>
          </p:cNvPr>
          <p:cNvPicPr>
            <a:picLocks noChangeAspect="1"/>
          </p:cNvPicPr>
          <p:nvPr/>
        </p:nvPicPr>
        <p:blipFill>
          <a:blip r:embed="rId3"/>
          <a:stretch>
            <a:fillRect/>
          </a:stretch>
        </p:blipFill>
        <p:spPr>
          <a:xfrm>
            <a:off x="5364615" y="234815"/>
            <a:ext cx="1923317" cy="3111500"/>
          </a:xfrm>
          <a:prstGeom prst="rect">
            <a:avLst/>
          </a:prstGeom>
        </p:spPr>
      </p:pic>
      <p:pic>
        <p:nvPicPr>
          <p:cNvPr id="9" name="Image 8">
            <a:extLst>
              <a:ext uri="{FF2B5EF4-FFF2-40B4-BE49-F238E27FC236}">
                <a16:creationId xmlns:a16="http://schemas.microsoft.com/office/drawing/2014/main" id="{45FF8F21-C127-1746-9A43-8B47F18D6BB3}"/>
              </a:ext>
            </a:extLst>
          </p:cNvPr>
          <p:cNvPicPr>
            <a:picLocks noChangeAspect="1"/>
          </p:cNvPicPr>
          <p:nvPr/>
        </p:nvPicPr>
        <p:blipFill>
          <a:blip r:embed="rId4"/>
          <a:stretch>
            <a:fillRect/>
          </a:stretch>
        </p:blipFill>
        <p:spPr>
          <a:xfrm>
            <a:off x="980062" y="234814"/>
            <a:ext cx="1905000" cy="3111500"/>
          </a:xfrm>
          <a:prstGeom prst="rect">
            <a:avLst/>
          </a:prstGeom>
        </p:spPr>
      </p:pic>
      <p:pic>
        <p:nvPicPr>
          <p:cNvPr id="11" name="Image 10">
            <a:extLst>
              <a:ext uri="{FF2B5EF4-FFF2-40B4-BE49-F238E27FC236}">
                <a16:creationId xmlns:a16="http://schemas.microsoft.com/office/drawing/2014/main" id="{5D82154E-1043-6340-9FD5-023FFB3C9BEF}"/>
              </a:ext>
            </a:extLst>
          </p:cNvPr>
          <p:cNvPicPr>
            <a:picLocks noChangeAspect="1"/>
          </p:cNvPicPr>
          <p:nvPr/>
        </p:nvPicPr>
        <p:blipFill>
          <a:blip r:embed="rId5"/>
          <a:stretch>
            <a:fillRect/>
          </a:stretch>
        </p:blipFill>
        <p:spPr>
          <a:xfrm>
            <a:off x="2482739" y="3531544"/>
            <a:ext cx="3238500" cy="3238500"/>
          </a:xfrm>
          <a:prstGeom prst="rect">
            <a:avLst/>
          </a:prstGeom>
        </p:spPr>
      </p:pic>
      <p:pic>
        <p:nvPicPr>
          <p:cNvPr id="13" name="Image 12">
            <a:extLst>
              <a:ext uri="{FF2B5EF4-FFF2-40B4-BE49-F238E27FC236}">
                <a16:creationId xmlns:a16="http://schemas.microsoft.com/office/drawing/2014/main" id="{ECD298DF-DE64-F744-AB76-4DE709C71772}"/>
              </a:ext>
            </a:extLst>
          </p:cNvPr>
          <p:cNvPicPr>
            <a:picLocks noChangeAspect="1"/>
          </p:cNvPicPr>
          <p:nvPr/>
        </p:nvPicPr>
        <p:blipFill>
          <a:blip r:embed="rId6"/>
          <a:stretch>
            <a:fillRect/>
          </a:stretch>
        </p:blipFill>
        <p:spPr>
          <a:xfrm>
            <a:off x="5364615" y="3443591"/>
            <a:ext cx="2087696" cy="3414409"/>
          </a:xfrm>
          <a:prstGeom prst="rect">
            <a:avLst/>
          </a:prstGeom>
        </p:spPr>
      </p:pic>
      <p:sp>
        <p:nvSpPr>
          <p:cNvPr id="2" name="Rectangle 1">
            <a:extLst>
              <a:ext uri="{FF2B5EF4-FFF2-40B4-BE49-F238E27FC236}">
                <a16:creationId xmlns:a16="http://schemas.microsoft.com/office/drawing/2014/main" id="{38731200-8CF8-F44F-8FE6-7126BF96CA20}"/>
              </a:ext>
            </a:extLst>
          </p:cNvPr>
          <p:cNvSpPr/>
          <p:nvPr/>
        </p:nvSpPr>
        <p:spPr>
          <a:xfrm>
            <a:off x="8174477" y="1868986"/>
            <a:ext cx="6096000" cy="2862322"/>
          </a:xfrm>
          <a:prstGeom prst="rect">
            <a:avLst/>
          </a:prstGeom>
        </p:spPr>
        <p:txBody>
          <a:bodyPr>
            <a:spAutoFit/>
          </a:bodyPr>
          <a:lstStyle/>
          <a:p>
            <a:pPr>
              <a:spcAft>
                <a:spcPts val="0"/>
              </a:spcAft>
            </a:pPr>
            <a:r>
              <a:rPr lang="fr-FR" sz="2000" dirty="0">
                <a:latin typeface="Bodoni MT" panose="02070603080606020203" pitchFamily="18" charset="0"/>
                <a:ea typeface="Times New Roman" panose="02020603050405020304" pitchFamily="18" charset="0"/>
              </a:rPr>
              <a:t>Henri de Lubac</a:t>
            </a:r>
          </a:p>
          <a:p>
            <a:pPr>
              <a:spcAft>
                <a:spcPts val="0"/>
              </a:spcAft>
            </a:pPr>
            <a:endParaRPr lang="de-DE" sz="2000" dirty="0">
              <a:latin typeface="Bodoni MT" panose="02070603080606020203" pitchFamily="18" charset="0"/>
              <a:ea typeface="Times New Roman" panose="02020603050405020304" pitchFamily="18" charset="0"/>
            </a:endParaRPr>
          </a:p>
          <a:p>
            <a:pPr>
              <a:spcAft>
                <a:spcPts val="0"/>
              </a:spcAft>
            </a:pPr>
            <a:r>
              <a:rPr lang="de-DE" sz="2000" dirty="0">
                <a:latin typeface="Bodoni MT" panose="02070603080606020203" pitchFamily="18" charset="0"/>
                <a:ea typeface="Times New Roman" panose="02020603050405020304" pitchFamily="18" charset="0"/>
              </a:rPr>
              <a:t>Romano </a:t>
            </a:r>
            <a:r>
              <a:rPr lang="de-DE" sz="2000" dirty="0" err="1">
                <a:latin typeface="Bodoni MT" panose="02070603080606020203" pitchFamily="18" charset="0"/>
                <a:ea typeface="Times New Roman" panose="02020603050405020304" pitchFamily="18" charset="0"/>
              </a:rPr>
              <a:t>Guardini</a:t>
            </a:r>
            <a:endParaRPr lang="fr-FR" sz="2000" dirty="0">
              <a:latin typeface="Bodoni MT" panose="02070603080606020203" pitchFamily="18" charset="0"/>
              <a:ea typeface="Times New Roman" panose="02020603050405020304" pitchFamily="18" charset="0"/>
            </a:endParaRPr>
          </a:p>
          <a:p>
            <a:pPr>
              <a:spcAft>
                <a:spcPts val="0"/>
              </a:spcAft>
            </a:pPr>
            <a:endParaRPr lang="de-DE" sz="2000" dirty="0">
              <a:latin typeface="Bodoni MT" panose="02070603080606020203" pitchFamily="18" charset="0"/>
              <a:ea typeface="Times New Roman" panose="02020603050405020304" pitchFamily="18" charset="0"/>
            </a:endParaRPr>
          </a:p>
          <a:p>
            <a:pPr>
              <a:spcAft>
                <a:spcPts val="0"/>
              </a:spcAft>
            </a:pPr>
            <a:r>
              <a:rPr lang="de-DE" sz="2000" dirty="0">
                <a:latin typeface="Bodoni MT" panose="02070603080606020203" pitchFamily="18" charset="0"/>
                <a:ea typeface="Times New Roman" panose="02020603050405020304" pitchFamily="18" charset="0"/>
              </a:rPr>
              <a:t>Karl Rahner</a:t>
            </a:r>
            <a:endParaRPr lang="fr-FR" sz="2000" dirty="0">
              <a:latin typeface="Bodoni MT" panose="02070603080606020203" pitchFamily="18" charset="0"/>
              <a:ea typeface="Times New Roman" panose="02020603050405020304" pitchFamily="18" charset="0"/>
            </a:endParaRPr>
          </a:p>
          <a:p>
            <a:pPr>
              <a:spcAft>
                <a:spcPts val="0"/>
              </a:spcAft>
            </a:pPr>
            <a:endParaRPr lang="de-DE" sz="2000" dirty="0">
              <a:latin typeface="Bodoni MT" panose="02070603080606020203" pitchFamily="18" charset="0"/>
              <a:ea typeface="Times New Roman" panose="02020603050405020304" pitchFamily="18" charset="0"/>
            </a:endParaRPr>
          </a:p>
          <a:p>
            <a:pPr>
              <a:spcAft>
                <a:spcPts val="0"/>
              </a:spcAft>
            </a:pPr>
            <a:r>
              <a:rPr lang="de-DE" sz="2000" dirty="0">
                <a:latin typeface="Bodoni MT" panose="02070603080606020203" pitchFamily="18" charset="0"/>
                <a:ea typeface="Times New Roman" panose="02020603050405020304" pitchFamily="18" charset="0"/>
              </a:rPr>
              <a:t>Hans Urs von Balthasar</a:t>
            </a:r>
            <a:endParaRPr lang="fr-FR" sz="2000" dirty="0">
              <a:latin typeface="Bodoni MT" panose="02070603080606020203" pitchFamily="18" charset="0"/>
              <a:ea typeface="Times New Roman" panose="02020603050405020304" pitchFamily="18" charset="0"/>
            </a:endParaRPr>
          </a:p>
          <a:p>
            <a:pPr>
              <a:spcAft>
                <a:spcPts val="0"/>
              </a:spcAft>
            </a:pPr>
            <a:endParaRPr lang="fr-FR" sz="2000" dirty="0">
              <a:latin typeface="Bodoni MT" panose="02070603080606020203" pitchFamily="18" charset="0"/>
              <a:ea typeface="Times New Roman" panose="02020603050405020304" pitchFamily="18" charset="0"/>
            </a:endParaRPr>
          </a:p>
          <a:p>
            <a:pPr>
              <a:spcAft>
                <a:spcPts val="0"/>
              </a:spcAft>
            </a:pPr>
            <a:r>
              <a:rPr lang="fr-FR" sz="2000" dirty="0">
                <a:latin typeface="Bodoni MT" panose="02070603080606020203" pitchFamily="18" charset="0"/>
                <a:ea typeface="Times New Roman" panose="02020603050405020304" pitchFamily="18" charset="0"/>
              </a:rPr>
              <a:t>Joseph Ratzinger</a:t>
            </a:r>
            <a:endParaRPr lang="fr-FR" sz="2000" dirty="0">
              <a:effectLst/>
              <a:latin typeface="Bodoni MT" panose="02070603080606020203" pitchFamily="18" charset="0"/>
              <a:ea typeface="Times New Roman" panose="02020603050405020304" pitchFamily="18" charset="0"/>
            </a:endParaRPr>
          </a:p>
        </p:txBody>
      </p:sp>
    </p:spTree>
    <p:extLst>
      <p:ext uri="{BB962C8B-B14F-4D97-AF65-F5344CB8AC3E}">
        <p14:creationId xmlns:p14="http://schemas.microsoft.com/office/powerpoint/2010/main" val="3998935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286BE877-8405-42B2-A8E4-BF4224E0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F4916F3-5270-48BF-8D54-7990F611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7FECCCA-8D7C-47E1-8AC7-1FF28A31FDB4}"/>
              </a:ext>
            </a:extLst>
          </p:cNvPr>
          <p:cNvSpPr>
            <a:spLocks noGrp="1"/>
          </p:cNvSpPr>
          <p:nvPr>
            <p:ph type="title"/>
          </p:nvPr>
        </p:nvSpPr>
        <p:spPr>
          <a:xfrm>
            <a:off x="6739107" y="640080"/>
            <a:ext cx="5121460" cy="3034857"/>
          </a:xfrm>
        </p:spPr>
        <p:txBody>
          <a:bodyPr vert="horz" lIns="91440" tIns="45720" rIns="91440" bIns="45720" rtlCol="0" anchor="b">
            <a:normAutofit/>
          </a:bodyPr>
          <a:lstStyle/>
          <a:p>
            <a:r>
              <a:rPr lang="en-US" sz="4400" kern="1200" cap="all" spc="200" baseline="0" dirty="0">
                <a:solidFill>
                  <a:srgbClr val="FFFFFF"/>
                </a:solidFill>
                <a:latin typeface="Bodoni MT" panose="02070603080606020203" pitchFamily="18" charset="0"/>
              </a:rPr>
              <a:t>THEOLOGIE</a:t>
            </a:r>
            <a:br>
              <a:rPr lang="en-US" sz="4400" kern="1200" cap="all" spc="200" baseline="0" dirty="0">
                <a:solidFill>
                  <a:srgbClr val="FFFFFF"/>
                </a:solidFill>
                <a:latin typeface="Bodoni MT" panose="02070603080606020203" pitchFamily="18" charset="0"/>
              </a:rPr>
            </a:br>
            <a:br>
              <a:rPr lang="en-US" sz="4400" kern="1200" cap="all" spc="200" baseline="0" dirty="0">
                <a:solidFill>
                  <a:srgbClr val="FFFFFF"/>
                </a:solidFill>
                <a:latin typeface="Bodoni MT" panose="02070603080606020203" pitchFamily="18" charset="0"/>
              </a:rPr>
            </a:br>
            <a:r>
              <a:rPr lang="en-US" sz="4400" kern="1200" cap="all" spc="200" baseline="0" dirty="0">
                <a:solidFill>
                  <a:srgbClr val="FFFFFF"/>
                </a:solidFill>
                <a:latin typeface="Bodoni MT" panose="02070603080606020203" pitchFamily="18" charset="0"/>
              </a:rPr>
              <a:t>THEOS : DIEU     LOGOS : ETUDE</a:t>
            </a:r>
          </a:p>
        </p:txBody>
      </p:sp>
      <p:pic>
        <p:nvPicPr>
          <p:cNvPr id="5" name="Image 4" descr="Une image contenant texte&#10;&#10;Description générée automatiquement">
            <a:extLst>
              <a:ext uri="{FF2B5EF4-FFF2-40B4-BE49-F238E27FC236}">
                <a16:creationId xmlns:a16="http://schemas.microsoft.com/office/drawing/2014/main" id="{7D3D8E81-A43F-4A13-A2F7-DDA80FAD50C6}"/>
              </a:ext>
            </a:extLst>
          </p:cNvPr>
          <p:cNvPicPr>
            <a:picLocks noChangeAspect="1"/>
          </p:cNvPicPr>
          <p:nvPr/>
        </p:nvPicPr>
        <p:blipFill>
          <a:blip r:embed="rId2"/>
          <a:stretch>
            <a:fillRect/>
          </a:stretch>
        </p:blipFill>
        <p:spPr>
          <a:xfrm>
            <a:off x="134602" y="1038225"/>
            <a:ext cx="6469903" cy="4367184"/>
          </a:xfrm>
          <a:prstGeom prst="rect">
            <a:avLst/>
          </a:prstGeom>
        </p:spPr>
      </p:pic>
      <p:cxnSp>
        <p:nvCxnSpPr>
          <p:cNvPr id="33" name="Straight Connector 32">
            <a:extLst>
              <a:ext uri="{FF2B5EF4-FFF2-40B4-BE49-F238E27FC236}">
                <a16:creationId xmlns:a16="http://schemas.microsoft.com/office/drawing/2014/main" id="{F49244C8-BD6D-4309-8235-706CBF26E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24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77A27E9-59B4-413F-B945-03380DEC8826}"/>
              </a:ext>
            </a:extLst>
          </p:cNvPr>
          <p:cNvSpPr>
            <a:spLocks noGrp="1"/>
          </p:cNvSpPr>
          <p:nvPr>
            <p:ph type="title"/>
          </p:nvPr>
        </p:nvSpPr>
        <p:spPr>
          <a:xfrm>
            <a:off x="573024" y="4608575"/>
            <a:ext cx="5242560" cy="1765715"/>
          </a:xfrm>
        </p:spPr>
        <p:txBody>
          <a:bodyPr>
            <a:normAutofit/>
          </a:bodyPr>
          <a:lstStyle/>
          <a:p>
            <a:pPr algn="r"/>
            <a:r>
              <a:rPr lang="fr-FR" sz="4400" dirty="0" err="1">
                <a:solidFill>
                  <a:srgbClr val="FFFFFF"/>
                </a:solidFill>
                <a:latin typeface="Bodoni MT" panose="02070603080606020203" pitchFamily="18" charset="0"/>
              </a:rPr>
              <a:t>Rm</a:t>
            </a:r>
            <a:r>
              <a:rPr lang="fr-FR" sz="4400" dirty="0">
                <a:solidFill>
                  <a:srgbClr val="FFFFFF"/>
                </a:solidFill>
                <a:latin typeface="Bodoni MT" panose="02070603080606020203" pitchFamily="18" charset="0"/>
              </a:rPr>
              <a:t> 11, 33-36</a:t>
            </a:r>
          </a:p>
        </p:txBody>
      </p:sp>
      <p:pic>
        <p:nvPicPr>
          <p:cNvPr id="5" name="Image 4" descr="Une image contenant texte, plusieurs&#10;&#10;Description générée automatiquement">
            <a:extLst>
              <a:ext uri="{FF2B5EF4-FFF2-40B4-BE49-F238E27FC236}">
                <a16:creationId xmlns:a16="http://schemas.microsoft.com/office/drawing/2014/main" id="{341673F9-D80E-4763-AA54-54D001F35E53}"/>
              </a:ext>
            </a:extLst>
          </p:cNvPr>
          <p:cNvPicPr>
            <a:picLocks noChangeAspect="1"/>
          </p:cNvPicPr>
          <p:nvPr/>
        </p:nvPicPr>
        <p:blipFill rotWithShape="1">
          <a:blip r:embed="rId2"/>
          <a:srcRect t="9122" b="18898"/>
          <a:stretch/>
        </p:blipFill>
        <p:spPr>
          <a:xfrm>
            <a:off x="327547" y="321733"/>
            <a:ext cx="5688020" cy="3899748"/>
          </a:xfrm>
          <a:prstGeom prst="rect">
            <a:avLst/>
          </a:prstGeom>
        </p:spPr>
      </p:pic>
      <p:sp>
        <p:nvSpPr>
          <p:cNvPr id="12" name="Rectangle 11">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282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BC5E69A-F81E-4F38-A32D-6CEC6D6C606B}"/>
              </a:ext>
            </a:extLst>
          </p:cNvPr>
          <p:cNvSpPr>
            <a:spLocks noGrp="1"/>
          </p:cNvSpPr>
          <p:nvPr>
            <p:ph idx="1"/>
          </p:nvPr>
        </p:nvSpPr>
        <p:spPr>
          <a:xfrm>
            <a:off x="6436311" y="1072530"/>
            <a:ext cx="5182665" cy="4852362"/>
          </a:xfrm>
        </p:spPr>
        <p:txBody>
          <a:bodyPr anchor="ctr">
            <a:normAutofit/>
          </a:bodyPr>
          <a:lstStyle/>
          <a:p>
            <a:pPr algn="just"/>
            <a:r>
              <a:rPr lang="fr-FR" sz="2400" i="1" dirty="0">
                <a:solidFill>
                  <a:srgbClr val="FFFFFF"/>
                </a:solidFill>
                <a:latin typeface="Bodoni MT" panose="02070603080606020203" pitchFamily="18" charset="0"/>
              </a:rPr>
              <a:t>Quelle profondeur dans la richesse, la sagesse et la connaissance de Dieu ! Ses décisions sont insondables, ses chemins sont impénétrables !</a:t>
            </a:r>
          </a:p>
          <a:p>
            <a:pPr algn="just"/>
            <a:r>
              <a:rPr lang="fr-FR" sz="2400" i="1" dirty="0">
                <a:solidFill>
                  <a:srgbClr val="FFFFFF"/>
                </a:solidFill>
                <a:latin typeface="Bodoni MT" panose="02070603080606020203" pitchFamily="18" charset="0"/>
              </a:rPr>
              <a:t>Qui a connu la pensée du Seigneur ? Qui a été son conseiller ?</a:t>
            </a:r>
          </a:p>
          <a:p>
            <a:pPr algn="just"/>
            <a:r>
              <a:rPr lang="fr-FR" sz="2400" i="1" dirty="0">
                <a:solidFill>
                  <a:srgbClr val="FFFFFF"/>
                </a:solidFill>
                <a:latin typeface="Bodoni MT" panose="02070603080606020203" pitchFamily="18" charset="0"/>
              </a:rPr>
              <a:t>Qui lui a donné en premier et mériterait de recevoir en retour ?</a:t>
            </a:r>
          </a:p>
          <a:p>
            <a:pPr algn="just"/>
            <a:r>
              <a:rPr lang="fr-FR" sz="2400" i="1" dirty="0">
                <a:solidFill>
                  <a:srgbClr val="FFFFFF"/>
                </a:solidFill>
                <a:latin typeface="Bodoni MT" panose="02070603080606020203" pitchFamily="18" charset="0"/>
              </a:rPr>
              <a:t>Car tout est de lui, et par lui, et pour lui. À lui la gloire pour l’éternité ! Amen.</a:t>
            </a:r>
          </a:p>
          <a:p>
            <a:endParaRPr lang="fr-FR" dirty="0">
              <a:solidFill>
                <a:srgbClr val="FFFFFF"/>
              </a:solidFill>
            </a:endParaRPr>
          </a:p>
        </p:txBody>
      </p:sp>
    </p:spTree>
    <p:extLst>
      <p:ext uri="{BB962C8B-B14F-4D97-AF65-F5344CB8AC3E}">
        <p14:creationId xmlns:p14="http://schemas.microsoft.com/office/powerpoint/2010/main" val="3101629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29E9E3A5-F4E8-47A7-BB85-6CF927184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80D974B-B1F0-4DE6-B6B2-A9E28BB37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3212F84-1075-42A9-9EA1-35E25FFD3522}"/>
              </a:ext>
            </a:extLst>
          </p:cNvPr>
          <p:cNvSpPr>
            <a:spLocks noGrp="1"/>
          </p:cNvSpPr>
          <p:nvPr>
            <p:ph type="title"/>
          </p:nvPr>
        </p:nvSpPr>
        <p:spPr>
          <a:xfrm>
            <a:off x="634276" y="640080"/>
            <a:ext cx="4208656" cy="3942498"/>
          </a:xfrm>
        </p:spPr>
        <p:txBody>
          <a:bodyPr vert="horz" lIns="91440" tIns="45720" rIns="91440" bIns="45720" rtlCol="0" anchor="b">
            <a:normAutofit/>
          </a:bodyPr>
          <a:lstStyle/>
          <a:p>
            <a:pPr algn="r"/>
            <a:r>
              <a:rPr lang="en-US" sz="4000" b="1" kern="1200" cap="all" spc="200" baseline="0" dirty="0">
                <a:solidFill>
                  <a:srgbClr val="FFFFFF"/>
                </a:solidFill>
                <a:latin typeface="Bodoni MT" panose="02070603080606020203" pitchFamily="18" charset="0"/>
              </a:rPr>
              <a:t>A </a:t>
            </a:r>
            <a:r>
              <a:rPr lang="en-US" sz="4000" b="1" kern="1200" cap="all" spc="200" baseline="0" dirty="0" err="1">
                <a:solidFill>
                  <a:srgbClr val="FFFFFF"/>
                </a:solidFill>
                <a:latin typeface="Bodoni MT" panose="02070603080606020203" pitchFamily="18" charset="0"/>
              </a:rPr>
              <a:t>l’ECOLE</a:t>
            </a:r>
            <a:r>
              <a:rPr lang="en-US" sz="4000" b="1" kern="1200" cap="all" spc="200" baseline="0" dirty="0">
                <a:solidFill>
                  <a:srgbClr val="FFFFFF"/>
                </a:solidFill>
                <a:latin typeface="Bodoni MT" panose="02070603080606020203" pitchFamily="18" charset="0"/>
              </a:rPr>
              <a:t> DE JESUS-CHRIST</a:t>
            </a:r>
            <a:br>
              <a:rPr lang="en-US" sz="4000" b="1" kern="1200" cap="all" spc="200" baseline="0" dirty="0">
                <a:solidFill>
                  <a:srgbClr val="FFFFFF"/>
                </a:solidFill>
                <a:latin typeface="Bodoni MT" panose="02070603080606020203" pitchFamily="18" charset="0"/>
              </a:rPr>
            </a:br>
            <a:br>
              <a:rPr lang="en-US" sz="4000" b="1" kern="1200" cap="all" spc="200" baseline="0" dirty="0">
                <a:solidFill>
                  <a:srgbClr val="FFFFFF"/>
                </a:solidFill>
                <a:latin typeface="Bodoni MT" panose="02070603080606020203" pitchFamily="18" charset="0"/>
              </a:rPr>
            </a:br>
            <a:r>
              <a:rPr lang="en-US" sz="4000" b="1" kern="1200" cap="all" spc="200" baseline="0" dirty="0">
                <a:solidFill>
                  <a:srgbClr val="FFFFFF"/>
                </a:solidFill>
                <a:latin typeface="Bodoni MT" panose="02070603080606020203" pitchFamily="18" charset="0"/>
              </a:rPr>
              <a:t> MAÎTRE ET PEDAGOGUE</a:t>
            </a:r>
          </a:p>
        </p:txBody>
      </p:sp>
      <p:cxnSp>
        <p:nvCxnSpPr>
          <p:cNvPr id="34" name="Straight Connector 33">
            <a:extLst>
              <a:ext uri="{FF2B5EF4-FFF2-40B4-BE49-F238E27FC236}">
                <a16:creationId xmlns:a16="http://schemas.microsoft.com/office/drawing/2014/main" id="{685A41E9-862B-4839-AD43-1EEC52D9AC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6040" y="4708047"/>
            <a:ext cx="3200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Image 4" descr="Une image contenant personne, gens, groupe, foule&#10;&#10;Description générée automatiquement">
            <a:extLst>
              <a:ext uri="{FF2B5EF4-FFF2-40B4-BE49-F238E27FC236}">
                <a16:creationId xmlns:a16="http://schemas.microsoft.com/office/drawing/2014/main" id="{FDB8258F-F350-4E7E-B74A-645B5FD683F8}"/>
              </a:ext>
            </a:extLst>
          </p:cNvPr>
          <p:cNvPicPr>
            <a:picLocks noChangeAspect="1"/>
          </p:cNvPicPr>
          <p:nvPr/>
        </p:nvPicPr>
        <p:blipFill rotWithShape="1">
          <a:blip r:embed="rId2"/>
          <a:srcRect t="8799" r="2" b="2"/>
          <a:stretch/>
        </p:blipFill>
        <p:spPr>
          <a:xfrm>
            <a:off x="6096000" y="640080"/>
            <a:ext cx="5459470" cy="5578816"/>
          </a:xfrm>
          <a:prstGeom prst="rect">
            <a:avLst/>
          </a:prstGeom>
        </p:spPr>
      </p:pic>
    </p:spTree>
    <p:extLst>
      <p:ext uri="{BB962C8B-B14F-4D97-AF65-F5344CB8AC3E}">
        <p14:creationId xmlns:p14="http://schemas.microsoft.com/office/powerpoint/2010/main" val="11925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DEF3438-486B-4B4C-91BA-60508FF61B54}"/>
              </a:ext>
            </a:extLst>
          </p:cNvPr>
          <p:cNvSpPr>
            <a:spLocks noGrp="1"/>
          </p:cNvSpPr>
          <p:nvPr>
            <p:ph type="title"/>
          </p:nvPr>
        </p:nvSpPr>
        <p:spPr>
          <a:xfrm>
            <a:off x="1024128" y="4911819"/>
            <a:ext cx="9720072" cy="1499616"/>
          </a:xfrm>
        </p:spPr>
        <p:txBody>
          <a:bodyPr vert="horz" lIns="91440" tIns="45720" rIns="91440" bIns="45720" rtlCol="0" anchor="ctr">
            <a:normAutofit/>
          </a:bodyPr>
          <a:lstStyle/>
          <a:p>
            <a:r>
              <a:rPr lang="en-US" dirty="0">
                <a:solidFill>
                  <a:srgbClr val="FFFFFF"/>
                </a:solidFill>
                <a:latin typeface="Bodoni MT" panose="02070603080606020203" pitchFamily="18" charset="0"/>
              </a:rPr>
              <a:t>2 Tm 3, 16-17</a:t>
            </a:r>
          </a:p>
        </p:txBody>
      </p:sp>
      <p:sp>
        <p:nvSpPr>
          <p:cNvPr id="7" name="ZoneTexte 6">
            <a:extLst>
              <a:ext uri="{FF2B5EF4-FFF2-40B4-BE49-F238E27FC236}">
                <a16:creationId xmlns:a16="http://schemas.microsoft.com/office/drawing/2014/main" id="{FFFEB6C2-8769-4967-A183-28E32DAC27CC}"/>
              </a:ext>
            </a:extLst>
          </p:cNvPr>
          <p:cNvSpPr txBox="1"/>
          <p:nvPr/>
        </p:nvSpPr>
        <p:spPr>
          <a:xfrm>
            <a:off x="266330" y="643467"/>
            <a:ext cx="5755091" cy="3606798"/>
          </a:xfrm>
          <a:prstGeom prst="rect">
            <a:avLst/>
          </a:prstGeom>
        </p:spPr>
        <p:txBody>
          <a:bodyPr vert="horz" lIns="45720" tIns="45720" rIns="45720" bIns="45720" rtlCol="0" anchor="ctr">
            <a:normAutofit/>
          </a:bodyPr>
          <a:lstStyle/>
          <a:p>
            <a:pPr algn="just" defTabSz="914400">
              <a:lnSpc>
                <a:spcPct val="90000"/>
              </a:lnSpc>
              <a:spcAft>
                <a:spcPts val="600"/>
              </a:spcAft>
              <a:buClr>
                <a:schemeClr val="accent1"/>
              </a:buClr>
            </a:pPr>
            <a:r>
              <a:rPr lang="en-US" sz="2800" dirty="0">
                <a:latin typeface="Bodoni MT" panose="02070603080606020203" pitchFamily="18" charset="0"/>
              </a:rPr>
              <a:t>“</a:t>
            </a:r>
            <a:r>
              <a:rPr lang="en-US" sz="2800" i="1" dirty="0" err="1">
                <a:latin typeface="Bodoni MT" panose="02070603080606020203" pitchFamily="18" charset="0"/>
              </a:rPr>
              <a:t>Toute</a:t>
            </a:r>
            <a:r>
              <a:rPr lang="en-US" sz="2800" i="1" dirty="0">
                <a:latin typeface="Bodoni MT" panose="02070603080606020203" pitchFamily="18" charset="0"/>
              </a:rPr>
              <a:t> </a:t>
            </a:r>
            <a:r>
              <a:rPr lang="en-US" sz="2800" i="1" dirty="0" err="1">
                <a:latin typeface="Bodoni MT" panose="02070603080606020203" pitchFamily="18" charset="0"/>
              </a:rPr>
              <a:t>l’Écriture</a:t>
            </a:r>
            <a:r>
              <a:rPr lang="en-US" sz="2800" i="1" dirty="0">
                <a:latin typeface="Bodoni MT" panose="02070603080606020203" pitchFamily="18" charset="0"/>
              </a:rPr>
              <a:t> </a:t>
            </a:r>
            <a:r>
              <a:rPr lang="en-US" sz="2800" i="1" dirty="0" err="1">
                <a:latin typeface="Bodoni MT" panose="02070603080606020203" pitchFamily="18" charset="0"/>
              </a:rPr>
              <a:t>est</a:t>
            </a:r>
            <a:r>
              <a:rPr lang="en-US" sz="2800" i="1" dirty="0">
                <a:latin typeface="Bodoni MT" panose="02070603080606020203" pitchFamily="18" charset="0"/>
              </a:rPr>
              <a:t> </a:t>
            </a:r>
            <a:r>
              <a:rPr lang="en-US" sz="2800" i="1" dirty="0" err="1">
                <a:latin typeface="Bodoni MT" panose="02070603080606020203" pitchFamily="18" charset="0"/>
              </a:rPr>
              <a:t>inspirée</a:t>
            </a:r>
            <a:r>
              <a:rPr lang="en-US" sz="2800" i="1" dirty="0">
                <a:latin typeface="Bodoni MT" panose="02070603080606020203" pitchFamily="18" charset="0"/>
              </a:rPr>
              <a:t> par Dieu ; </a:t>
            </a:r>
            <a:r>
              <a:rPr lang="en-US" sz="2800" i="1" dirty="0" err="1">
                <a:latin typeface="Bodoni MT" panose="02070603080606020203" pitchFamily="18" charset="0"/>
              </a:rPr>
              <a:t>elle</a:t>
            </a:r>
            <a:r>
              <a:rPr lang="en-US" sz="2800" i="1" dirty="0">
                <a:latin typeface="Bodoni MT" panose="02070603080606020203" pitchFamily="18" charset="0"/>
              </a:rPr>
              <a:t> </a:t>
            </a:r>
            <a:r>
              <a:rPr lang="en-US" sz="2800" i="1" dirty="0" err="1">
                <a:latin typeface="Bodoni MT" panose="02070603080606020203" pitchFamily="18" charset="0"/>
              </a:rPr>
              <a:t>est</a:t>
            </a:r>
            <a:r>
              <a:rPr lang="en-US" sz="2800" i="1" dirty="0">
                <a:latin typeface="Bodoni MT" panose="02070603080606020203" pitchFamily="18" charset="0"/>
              </a:rPr>
              <a:t> utile pour </a:t>
            </a:r>
            <a:r>
              <a:rPr lang="en-US" sz="2800" i="1" dirty="0" err="1">
                <a:latin typeface="Bodoni MT" panose="02070603080606020203" pitchFamily="18" charset="0"/>
              </a:rPr>
              <a:t>enseigner</a:t>
            </a:r>
            <a:r>
              <a:rPr lang="en-US" sz="2800" i="1" dirty="0">
                <a:latin typeface="Bodoni MT" panose="02070603080606020203" pitchFamily="18" charset="0"/>
              </a:rPr>
              <a:t>, </a:t>
            </a:r>
            <a:r>
              <a:rPr lang="en-US" sz="2800" i="1" dirty="0" err="1">
                <a:latin typeface="Bodoni MT" panose="02070603080606020203" pitchFamily="18" charset="0"/>
              </a:rPr>
              <a:t>dénoncer</a:t>
            </a:r>
            <a:r>
              <a:rPr lang="en-US" sz="2800" i="1" dirty="0">
                <a:latin typeface="Bodoni MT" panose="02070603080606020203" pitchFamily="18" charset="0"/>
              </a:rPr>
              <a:t> le mal, redresser, </a:t>
            </a:r>
            <a:r>
              <a:rPr lang="en-US" sz="2800" i="1" dirty="0" err="1">
                <a:latin typeface="Bodoni MT" panose="02070603080606020203" pitchFamily="18" charset="0"/>
              </a:rPr>
              <a:t>éduquer</a:t>
            </a:r>
            <a:r>
              <a:rPr lang="en-US" sz="2800" i="1" dirty="0">
                <a:latin typeface="Bodoni MT" panose="02070603080606020203" pitchFamily="18" charset="0"/>
              </a:rPr>
              <a:t> dans la justice ; grâce à </a:t>
            </a:r>
            <a:r>
              <a:rPr lang="en-US" sz="2800" i="1" dirty="0" err="1">
                <a:latin typeface="Bodoni MT" panose="02070603080606020203" pitchFamily="18" charset="0"/>
              </a:rPr>
              <a:t>elle</a:t>
            </a:r>
            <a:r>
              <a:rPr lang="en-US" sz="2800" i="1" dirty="0">
                <a:latin typeface="Bodoni MT" panose="02070603080606020203" pitchFamily="18" charset="0"/>
              </a:rPr>
              <a:t>, </a:t>
            </a:r>
            <a:r>
              <a:rPr lang="en-US" sz="2800" i="1" dirty="0" err="1">
                <a:latin typeface="Bodoni MT" panose="02070603080606020203" pitchFamily="18" charset="0"/>
              </a:rPr>
              <a:t>l’homme</a:t>
            </a:r>
            <a:r>
              <a:rPr lang="en-US" sz="2800" i="1" dirty="0">
                <a:latin typeface="Bodoni MT" panose="02070603080606020203" pitchFamily="18" charset="0"/>
              </a:rPr>
              <a:t> de Dieu sera accompli, </a:t>
            </a:r>
            <a:r>
              <a:rPr lang="en-US" sz="2800" i="1" dirty="0" err="1">
                <a:latin typeface="Bodoni MT" panose="02070603080606020203" pitchFamily="18" charset="0"/>
              </a:rPr>
              <a:t>équipé</a:t>
            </a:r>
            <a:r>
              <a:rPr lang="en-US" sz="2800" i="1" dirty="0">
                <a:latin typeface="Bodoni MT" panose="02070603080606020203" pitchFamily="18" charset="0"/>
              </a:rPr>
              <a:t> pour faire </a:t>
            </a:r>
            <a:r>
              <a:rPr lang="en-US" sz="2800" i="1" dirty="0" err="1">
                <a:latin typeface="Bodoni MT" panose="02070603080606020203" pitchFamily="18" charset="0"/>
              </a:rPr>
              <a:t>toute</a:t>
            </a:r>
            <a:r>
              <a:rPr lang="en-US" sz="2800" i="1" dirty="0">
                <a:latin typeface="Bodoni MT" panose="02070603080606020203" pitchFamily="18" charset="0"/>
              </a:rPr>
              <a:t> </a:t>
            </a:r>
            <a:r>
              <a:rPr lang="en-US" sz="2800" i="1" dirty="0" err="1">
                <a:latin typeface="Bodoni MT" panose="02070603080606020203" pitchFamily="18" charset="0"/>
              </a:rPr>
              <a:t>sorte</a:t>
            </a:r>
            <a:r>
              <a:rPr lang="en-US" sz="2800" i="1" dirty="0">
                <a:latin typeface="Bodoni MT" panose="02070603080606020203" pitchFamily="18" charset="0"/>
              </a:rPr>
              <a:t> de bien</a:t>
            </a:r>
            <a:r>
              <a:rPr lang="en-US" sz="2800" dirty="0">
                <a:latin typeface="Bodoni MT" panose="02070603080606020203" pitchFamily="18" charset="0"/>
              </a:rPr>
              <a:t>.”</a:t>
            </a:r>
          </a:p>
        </p:txBody>
      </p:sp>
      <p:pic>
        <p:nvPicPr>
          <p:cNvPr id="5" name="Espace réservé du contenu 4" descr="Une image contenant texte&#10;&#10;Description générée automatiquement">
            <a:extLst>
              <a:ext uri="{FF2B5EF4-FFF2-40B4-BE49-F238E27FC236}">
                <a16:creationId xmlns:a16="http://schemas.microsoft.com/office/drawing/2014/main" id="{BBF8925B-08D9-430D-9F9F-A79085D6E77B}"/>
              </a:ext>
            </a:extLst>
          </p:cNvPr>
          <p:cNvPicPr>
            <a:picLocks noGrp="1" noChangeAspect="1"/>
          </p:cNvPicPr>
          <p:nvPr>
            <p:ph idx="1"/>
          </p:nvPr>
        </p:nvPicPr>
        <p:blipFill>
          <a:blip r:embed="rId2"/>
          <a:stretch>
            <a:fillRect/>
          </a:stretch>
        </p:blipFill>
        <p:spPr>
          <a:xfrm>
            <a:off x="6731641" y="1017811"/>
            <a:ext cx="4747090" cy="2858109"/>
          </a:xfrm>
          <a:prstGeom prst="rect">
            <a:avLst/>
          </a:prstGeom>
        </p:spPr>
      </p:pic>
      <p:cxnSp>
        <p:nvCxnSpPr>
          <p:cNvPr id="16" name="Straight Connector 15">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4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90B5B6-F034-B24D-BEB6-25A34D5D744C}"/>
              </a:ext>
            </a:extLst>
          </p:cNvPr>
          <p:cNvSpPr/>
          <p:nvPr/>
        </p:nvSpPr>
        <p:spPr>
          <a:xfrm>
            <a:off x="739303" y="4118322"/>
            <a:ext cx="7286016" cy="2079415"/>
          </a:xfrm>
          <a:prstGeom prst="rect">
            <a:avLst/>
          </a:prstGeom>
        </p:spPr>
        <p:txBody>
          <a:bodyPr wrap="square">
            <a:spAutoFit/>
          </a:bodyPr>
          <a:lstStyle/>
          <a:p>
            <a:pPr marR="62865" algn="just">
              <a:lnSpc>
                <a:spcPct val="150000"/>
              </a:lnSpc>
              <a:spcAft>
                <a:spcPts val="0"/>
              </a:spcAft>
            </a:pPr>
            <a:r>
              <a:rPr lang="fr-FR" sz="2400" kern="50" dirty="0">
                <a:solidFill>
                  <a:srgbClr val="252525"/>
                </a:solidFill>
                <a:latin typeface="Bodoni MT" panose="02070603080606020203" pitchFamily="18" charset="0"/>
                <a:ea typeface="Times New Roman" panose="02020603050405020304" pitchFamily="18" charset="0"/>
              </a:rPr>
              <a:t>« </a:t>
            </a:r>
            <a:r>
              <a:rPr lang="fr-FR" sz="2400" i="1" dirty="0">
                <a:latin typeface="Bodoni MT" panose="02070603080606020203" pitchFamily="18" charset="0"/>
              </a:rPr>
              <a:t>L’homme contemporain écoute plus volontiers les témoins que les maîtres ou s’il écoute les maîtres, c’est parce qu’ils sont des témoins</a:t>
            </a:r>
            <a:r>
              <a:rPr lang="fr-FR" sz="2400" i="1" kern="50" dirty="0">
                <a:solidFill>
                  <a:srgbClr val="252525"/>
                </a:solidFill>
                <a:latin typeface="Bodoni MT" panose="02070603080606020203" pitchFamily="18" charset="0"/>
                <a:ea typeface="Times New Roman" panose="02020603050405020304" pitchFamily="18" charset="0"/>
              </a:rPr>
              <a:t>. </a:t>
            </a:r>
            <a:r>
              <a:rPr lang="fr-FR" sz="2400" kern="50" dirty="0">
                <a:solidFill>
                  <a:srgbClr val="252525"/>
                </a:solidFill>
                <a:latin typeface="Bodoni MT" panose="02070603080606020203" pitchFamily="18" charset="0"/>
                <a:ea typeface="Times New Roman" panose="02020603050405020304" pitchFamily="18" charset="0"/>
              </a:rPr>
              <a:t>»</a:t>
            </a:r>
            <a:r>
              <a:rPr lang="fr-FR" sz="2400" i="1" kern="50" dirty="0">
                <a:solidFill>
                  <a:srgbClr val="252525"/>
                </a:solidFill>
                <a:latin typeface="Bodoni MT" panose="02070603080606020203" pitchFamily="18" charset="0"/>
                <a:ea typeface="Times New Roman" panose="02020603050405020304" pitchFamily="18" charset="0"/>
              </a:rPr>
              <a:t> </a:t>
            </a:r>
          </a:p>
          <a:p>
            <a:pPr marR="62865" algn="just">
              <a:lnSpc>
                <a:spcPct val="150000"/>
              </a:lnSpc>
              <a:spcAft>
                <a:spcPts val="0"/>
              </a:spcAft>
            </a:pPr>
            <a:endParaRPr lang="fr-FR" sz="1600" i="1" kern="50" dirty="0">
              <a:solidFill>
                <a:srgbClr val="252525"/>
              </a:solidFill>
              <a:latin typeface="Times New Roman" panose="02020603050405020304" pitchFamily="18" charset="0"/>
              <a:ea typeface="Times New Roman" panose="02020603050405020304" pitchFamily="18" charset="0"/>
            </a:endParaRPr>
          </a:p>
        </p:txBody>
      </p:sp>
      <p:pic>
        <p:nvPicPr>
          <p:cNvPr id="5" name="Image 4">
            <a:extLst>
              <a:ext uri="{FF2B5EF4-FFF2-40B4-BE49-F238E27FC236}">
                <a16:creationId xmlns:a16="http://schemas.microsoft.com/office/drawing/2014/main" id="{ECC120A6-572C-1B4A-827C-953F0EA3D28E}"/>
              </a:ext>
            </a:extLst>
          </p:cNvPr>
          <p:cNvPicPr>
            <a:picLocks noChangeAspect="1"/>
          </p:cNvPicPr>
          <p:nvPr/>
        </p:nvPicPr>
        <p:blipFill>
          <a:blip r:embed="rId2"/>
          <a:stretch>
            <a:fillRect/>
          </a:stretch>
        </p:blipFill>
        <p:spPr>
          <a:xfrm>
            <a:off x="8664673" y="1269316"/>
            <a:ext cx="2387599" cy="3443652"/>
          </a:xfrm>
          <a:prstGeom prst="rect">
            <a:avLst/>
          </a:prstGeom>
        </p:spPr>
      </p:pic>
      <p:pic>
        <p:nvPicPr>
          <p:cNvPr id="2" name="Image 1">
            <a:extLst>
              <a:ext uri="{FF2B5EF4-FFF2-40B4-BE49-F238E27FC236}">
                <a16:creationId xmlns:a16="http://schemas.microsoft.com/office/drawing/2014/main" id="{269785E9-BB49-BF4A-B9A5-D4E67501E600}"/>
              </a:ext>
            </a:extLst>
          </p:cNvPr>
          <p:cNvPicPr>
            <a:picLocks noChangeAspect="1"/>
          </p:cNvPicPr>
          <p:nvPr/>
        </p:nvPicPr>
        <p:blipFill>
          <a:blip r:embed="rId3"/>
          <a:stretch>
            <a:fillRect/>
          </a:stretch>
        </p:blipFill>
        <p:spPr>
          <a:xfrm>
            <a:off x="1197621" y="371947"/>
            <a:ext cx="2838282" cy="2684861"/>
          </a:xfrm>
          <a:prstGeom prst="rect">
            <a:avLst/>
          </a:prstGeom>
        </p:spPr>
      </p:pic>
    </p:spTree>
    <p:extLst>
      <p:ext uri="{BB962C8B-B14F-4D97-AF65-F5344CB8AC3E}">
        <p14:creationId xmlns:p14="http://schemas.microsoft.com/office/powerpoint/2010/main" val="1212389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19663B-1A77-944C-9EAE-2268BB4B8383}"/>
              </a:ext>
            </a:extLst>
          </p:cNvPr>
          <p:cNvPicPr>
            <a:picLocks noChangeAspect="1"/>
          </p:cNvPicPr>
          <p:nvPr/>
        </p:nvPicPr>
        <p:blipFill>
          <a:blip r:embed="rId2"/>
          <a:stretch>
            <a:fillRect/>
          </a:stretch>
        </p:blipFill>
        <p:spPr>
          <a:xfrm>
            <a:off x="1449421" y="1072192"/>
            <a:ext cx="2627144" cy="4029362"/>
          </a:xfrm>
          <a:prstGeom prst="rect">
            <a:avLst/>
          </a:prstGeom>
        </p:spPr>
      </p:pic>
      <p:sp>
        <p:nvSpPr>
          <p:cNvPr id="6" name="Rectangle 5">
            <a:extLst>
              <a:ext uri="{FF2B5EF4-FFF2-40B4-BE49-F238E27FC236}">
                <a16:creationId xmlns:a16="http://schemas.microsoft.com/office/drawing/2014/main" id="{25DF838E-8953-CE44-B7F4-4B22DCA39B7F}"/>
              </a:ext>
            </a:extLst>
          </p:cNvPr>
          <p:cNvSpPr/>
          <p:nvPr/>
        </p:nvSpPr>
        <p:spPr>
          <a:xfrm>
            <a:off x="4902741" y="614992"/>
            <a:ext cx="6731540" cy="5940088"/>
          </a:xfrm>
          <a:prstGeom prst="rect">
            <a:avLst/>
          </a:prstGeom>
        </p:spPr>
        <p:txBody>
          <a:bodyPr wrap="square">
            <a:spAutoFit/>
          </a:bodyPr>
          <a:lstStyle/>
          <a:p>
            <a:pPr algn="just"/>
            <a:r>
              <a:rPr lang="fr-FR" sz="2000" dirty="0">
                <a:latin typeface="Bodoni MT" panose="02070603080606020203" pitchFamily="18" charset="0"/>
              </a:rPr>
              <a:t>« </a:t>
            </a:r>
            <a:r>
              <a:rPr lang="fr-FR" sz="2000" i="1" dirty="0">
                <a:latin typeface="Bodoni MT" panose="02070603080606020203" pitchFamily="18" charset="0"/>
              </a:rPr>
              <a:t>L’extrême importance de l’éducation dans la vie de l’homme et son influence toujours croissante sur le développement de la société moderne sont pour le Concile œcuménique l’objet d’une réflexion attentive. </a:t>
            </a:r>
          </a:p>
          <a:p>
            <a:pPr algn="just"/>
            <a:endParaRPr lang="fr-FR" sz="2000" i="1" dirty="0">
              <a:latin typeface="Bodoni MT" panose="02070603080606020203" pitchFamily="18" charset="0"/>
            </a:endParaRPr>
          </a:p>
          <a:p>
            <a:pPr algn="just"/>
            <a:r>
              <a:rPr lang="fr-FR" sz="2000" i="1" dirty="0">
                <a:latin typeface="Bodoni MT" panose="02070603080606020203" pitchFamily="18" charset="0"/>
              </a:rPr>
              <a:t>En vérité, les conditions d’existence d’aujourd’hui rendent à la fois plus aisées et plus urgentes la formation des jeunes ainsi que l’éducation permanente des adultes. Les hommes, en effet, dans une conscience plus aiguë de leur dignité et de leur responsabilité, souhaitent participer chaque jour plus activement à la vie sociale, surtout à la vie économique et politique. </a:t>
            </a:r>
          </a:p>
          <a:p>
            <a:pPr algn="just"/>
            <a:endParaRPr lang="fr-FR" sz="2000" i="1" dirty="0">
              <a:latin typeface="Bodoni MT" panose="02070603080606020203" pitchFamily="18" charset="0"/>
            </a:endParaRPr>
          </a:p>
          <a:p>
            <a:pPr algn="just"/>
            <a:r>
              <a:rPr lang="fr-FR" sz="2000" i="1" dirty="0">
                <a:latin typeface="Bodoni MT" panose="02070603080606020203" pitchFamily="18" charset="0"/>
              </a:rPr>
              <a:t>Les merveilleux progrès de la technique et de la recherche scientifique, les nouveaux moyens de communication sociale, leur donnent la possibilité dans le moment où ils jouissent de loisirs accrus, d’accéder plus aisément au patrimoine culturel et spirituel de l’humanité, et de s’enrichir mutuellement grâce aux relations plus étroites qui existent entre les groupes et entre les peuples eux-mêmes (…)</a:t>
            </a:r>
            <a:r>
              <a:rPr lang="fr-FR" sz="2000" dirty="0">
                <a:latin typeface="Bodoni MT" panose="02070603080606020203" pitchFamily="18" charset="0"/>
              </a:rPr>
              <a:t> »</a:t>
            </a:r>
          </a:p>
        </p:txBody>
      </p:sp>
    </p:spTree>
    <p:extLst>
      <p:ext uri="{BB962C8B-B14F-4D97-AF65-F5344CB8AC3E}">
        <p14:creationId xmlns:p14="http://schemas.microsoft.com/office/powerpoint/2010/main" val="894088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0A7973-CCFA-214C-87D0-13B448D23B98}"/>
              </a:ext>
            </a:extLst>
          </p:cNvPr>
          <p:cNvSpPr>
            <a:spLocks noGrp="1"/>
          </p:cNvSpPr>
          <p:nvPr>
            <p:ph idx="1"/>
          </p:nvPr>
        </p:nvSpPr>
        <p:spPr>
          <a:xfrm>
            <a:off x="6235430" y="1417320"/>
            <a:ext cx="5369668" cy="4023360"/>
          </a:xfrm>
        </p:spPr>
        <p:txBody>
          <a:bodyPr/>
          <a:lstStyle/>
          <a:p>
            <a:pPr algn="just" fontAlgn="base"/>
            <a:r>
              <a:rPr lang="fr-FR" sz="2400" dirty="0">
                <a:latin typeface="Bodoni MT" panose="02070603080606020203" pitchFamily="18" charset="0"/>
              </a:rPr>
              <a:t>« </a:t>
            </a:r>
            <a:r>
              <a:rPr lang="fr-FR" sz="2400" i="1" dirty="0">
                <a:latin typeface="Bodoni MT" panose="02070603080606020203" pitchFamily="18" charset="0"/>
              </a:rPr>
              <a:t>L’âme de chaque personne est sujette à des appels conflictuels de l’intelligence, de la conscience, de la passion et des appétits, tous se faisant la guerre dans son cœur et chacun essayant de prendre possession de lui. » </a:t>
            </a:r>
          </a:p>
          <a:p>
            <a:pPr marL="310896" lvl="2" indent="0" algn="just" fontAlgn="base">
              <a:buNone/>
            </a:pPr>
            <a:endParaRPr lang="fr-FR" sz="2400" i="1" dirty="0">
              <a:latin typeface="Bodoni MT" panose="02070603080606020203" pitchFamily="18" charset="0"/>
            </a:endParaRPr>
          </a:p>
          <a:p>
            <a:pPr marL="310896" lvl="2" indent="0" algn="just" fontAlgn="base">
              <a:buNone/>
            </a:pPr>
            <a:r>
              <a:rPr lang="fr-FR" sz="2400" i="1" dirty="0">
                <a:latin typeface="Bodoni MT" panose="02070603080606020203" pitchFamily="18" charset="0"/>
              </a:rPr>
              <a:t>	</a:t>
            </a:r>
            <a:r>
              <a:rPr lang="fr-FR" sz="2400" i="1">
                <a:latin typeface="Bodoni MT" panose="02070603080606020203" pitchFamily="18" charset="0"/>
              </a:rPr>
              <a:t>	</a:t>
            </a:r>
            <a:r>
              <a:rPr lang="fr-FR" sz="2000">
                <a:latin typeface="Bodoni MT" panose="02070603080606020203" pitchFamily="18" charset="0"/>
              </a:rPr>
              <a:t>Saint </a:t>
            </a:r>
            <a:r>
              <a:rPr lang="fr-FR" sz="2000" dirty="0">
                <a:latin typeface="Bodoni MT" panose="02070603080606020203" pitchFamily="18" charset="0"/>
              </a:rPr>
              <a:t>John Henry Newman</a:t>
            </a:r>
          </a:p>
          <a:p>
            <a:pPr fontAlgn="base"/>
            <a:r>
              <a:rPr lang="fr-FR" dirty="0"/>
              <a:t> </a:t>
            </a:r>
          </a:p>
          <a:p>
            <a:endParaRPr lang="fr-FR" dirty="0"/>
          </a:p>
        </p:txBody>
      </p:sp>
      <p:pic>
        <p:nvPicPr>
          <p:cNvPr id="4" name="Image 3">
            <a:extLst>
              <a:ext uri="{FF2B5EF4-FFF2-40B4-BE49-F238E27FC236}">
                <a16:creationId xmlns:a16="http://schemas.microsoft.com/office/drawing/2014/main" id="{A9170CC4-AE10-6149-B7C5-2FF1B098A4B5}"/>
              </a:ext>
            </a:extLst>
          </p:cNvPr>
          <p:cNvPicPr>
            <a:picLocks noChangeAspect="1"/>
          </p:cNvPicPr>
          <p:nvPr/>
        </p:nvPicPr>
        <p:blipFill>
          <a:blip r:embed="rId2"/>
          <a:stretch>
            <a:fillRect/>
          </a:stretch>
        </p:blipFill>
        <p:spPr>
          <a:xfrm>
            <a:off x="0" y="0"/>
            <a:ext cx="5829300" cy="6858000"/>
          </a:xfrm>
          <a:prstGeom prst="rect">
            <a:avLst/>
          </a:prstGeom>
        </p:spPr>
      </p:pic>
    </p:spTree>
    <p:extLst>
      <p:ext uri="{BB962C8B-B14F-4D97-AF65-F5344CB8AC3E}">
        <p14:creationId xmlns:p14="http://schemas.microsoft.com/office/powerpoint/2010/main" val="28509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B3533-1ED2-734B-ADBA-48E1C485CF7D}"/>
              </a:ext>
            </a:extLst>
          </p:cNvPr>
          <p:cNvSpPr>
            <a:spLocks noGrp="1"/>
          </p:cNvSpPr>
          <p:nvPr>
            <p:ph type="title"/>
          </p:nvPr>
        </p:nvSpPr>
        <p:spPr/>
        <p:txBody>
          <a:bodyPr>
            <a:normAutofit/>
          </a:bodyPr>
          <a:lstStyle/>
          <a:p>
            <a:r>
              <a:rPr lang="fr-FR" sz="2800" dirty="0">
                <a:latin typeface="Bodoni 72 Book" pitchFamily="2" charset="0"/>
              </a:rPr>
              <a:t>Ouvrage conseillé en fin de cours </a:t>
            </a:r>
          </a:p>
        </p:txBody>
      </p:sp>
      <p:sp>
        <p:nvSpPr>
          <p:cNvPr id="3" name="Espace réservé du contenu 2">
            <a:extLst>
              <a:ext uri="{FF2B5EF4-FFF2-40B4-BE49-F238E27FC236}">
                <a16:creationId xmlns:a16="http://schemas.microsoft.com/office/drawing/2014/main" id="{4F6C45C6-F762-E64C-889F-27389F6E970E}"/>
              </a:ext>
            </a:extLst>
          </p:cNvPr>
          <p:cNvSpPr>
            <a:spLocks noGrp="1"/>
          </p:cNvSpPr>
          <p:nvPr>
            <p:ph idx="1"/>
          </p:nvPr>
        </p:nvSpPr>
        <p:spPr>
          <a:xfrm>
            <a:off x="3570051" y="2324911"/>
            <a:ext cx="8414426" cy="3695732"/>
          </a:xfrm>
        </p:spPr>
        <p:txBody>
          <a:bodyPr>
            <a:normAutofit fontScale="32500" lnSpcReduction="20000"/>
          </a:bodyPr>
          <a:lstStyle/>
          <a:p>
            <a:pPr algn="just">
              <a:lnSpc>
                <a:spcPct val="170000"/>
              </a:lnSpc>
              <a:spcBef>
                <a:spcPts val="0"/>
              </a:spcBef>
              <a:spcAft>
                <a:spcPts val="0"/>
              </a:spcAft>
            </a:pPr>
            <a:r>
              <a:rPr lang="fr-FR" sz="4000" b="1" dirty="0">
                <a:latin typeface="Bodoni 72 Book" pitchFamily="2" charset="0"/>
              </a:rPr>
              <a:t>L'étonnement est cette capacité qu'il y a à s'interroger sur une évidence aveuglante, c'est-à-dire qui nous empêche de voir et de comprendre le monde le plus immédiat. </a:t>
            </a:r>
          </a:p>
          <a:p>
            <a:pPr algn="just">
              <a:lnSpc>
                <a:spcPct val="170000"/>
              </a:lnSpc>
              <a:spcBef>
                <a:spcPts val="0"/>
              </a:spcBef>
              <a:spcAft>
                <a:spcPts val="0"/>
              </a:spcAft>
            </a:pPr>
            <a:endParaRPr lang="fr-FR" sz="4000" b="1" dirty="0">
              <a:latin typeface="Bodoni 72 Book" pitchFamily="2" charset="0"/>
            </a:endParaRPr>
          </a:p>
          <a:p>
            <a:pPr algn="just">
              <a:lnSpc>
                <a:spcPct val="170000"/>
              </a:lnSpc>
              <a:spcBef>
                <a:spcPts val="0"/>
              </a:spcBef>
              <a:spcAft>
                <a:spcPts val="0"/>
              </a:spcAft>
            </a:pPr>
            <a:r>
              <a:rPr lang="fr-FR" sz="4000" b="1" dirty="0">
                <a:latin typeface="Bodoni 72 Book" pitchFamily="2" charset="0"/>
              </a:rPr>
              <a:t>La première des évidences est qu'il y a de l'être, qu'il existe matière et monde. De cette question apparemment toute simple est née voilà des siècles en Grèce un type de réflexion qui depuis lors n'a cessé de relancer la pensée : la philosophie.</a:t>
            </a:r>
          </a:p>
          <a:p>
            <a:pPr marL="0" indent="0" algn="just">
              <a:lnSpc>
                <a:spcPct val="170000"/>
              </a:lnSpc>
              <a:spcBef>
                <a:spcPts val="0"/>
              </a:spcBef>
              <a:spcAft>
                <a:spcPts val="0"/>
              </a:spcAft>
              <a:buNone/>
            </a:pPr>
            <a:endParaRPr lang="fr-FR" sz="4000" b="1" dirty="0">
              <a:latin typeface="Bodoni 72 Book" pitchFamily="2" charset="0"/>
            </a:endParaRPr>
          </a:p>
          <a:p>
            <a:pPr algn="just">
              <a:lnSpc>
                <a:spcPct val="170000"/>
              </a:lnSpc>
              <a:spcBef>
                <a:spcPts val="0"/>
              </a:spcBef>
              <a:spcAft>
                <a:spcPts val="0"/>
              </a:spcAft>
            </a:pPr>
            <a:r>
              <a:rPr lang="fr-FR" sz="4000" b="1" dirty="0">
                <a:latin typeface="Bodoni 72 Book" pitchFamily="2" charset="0"/>
              </a:rPr>
              <a:t>L'histoire de cet étonnement, toujours repris, sans cesse à vif, continûment reformulé, Jeanne </a:t>
            </a:r>
            <a:r>
              <a:rPr lang="fr-FR" sz="4000" b="1" dirty="0" err="1">
                <a:latin typeface="Bodoni 72 Book" pitchFamily="2" charset="0"/>
              </a:rPr>
              <a:t>Hersch</a:t>
            </a:r>
            <a:r>
              <a:rPr lang="fr-FR" sz="4000" b="1" dirty="0">
                <a:latin typeface="Bodoni 72 Book" pitchFamily="2" charset="0"/>
              </a:rPr>
              <a:t> nous la raconte à partir de quelques philosophes occidentaux : les présocratiques, Socrate, Platon, Aristote, les épicuriens, les stoïciens, saint Augustin, Thomas d'Aquin, Descartes, Spinoza, Leibniz, Locke, Kant, Hegel, Comte, Marx, Freud, Bergson, Kierkegaard, Nietzsche, Husserl, Heidegger, Jaspers. </a:t>
            </a:r>
          </a:p>
          <a:p>
            <a:pPr algn="just">
              <a:lnSpc>
                <a:spcPct val="170000"/>
              </a:lnSpc>
              <a:spcBef>
                <a:spcPts val="0"/>
              </a:spcBef>
              <a:spcAft>
                <a:spcPts val="0"/>
              </a:spcAft>
            </a:pPr>
            <a:endParaRPr lang="fr-FR" sz="4000" b="1" dirty="0">
              <a:latin typeface="Bodoni 72 Book" pitchFamily="2" charset="0"/>
            </a:endParaRPr>
          </a:p>
          <a:p>
            <a:pPr algn="just">
              <a:lnSpc>
                <a:spcPct val="170000"/>
              </a:lnSpc>
              <a:spcBef>
                <a:spcPts val="0"/>
              </a:spcBef>
              <a:spcAft>
                <a:spcPts val="0"/>
              </a:spcAft>
            </a:pPr>
            <a:r>
              <a:rPr lang="fr-FR" sz="4000" b="1" dirty="0">
                <a:latin typeface="Bodoni 72 Book" pitchFamily="2" charset="0"/>
              </a:rPr>
              <a:t>Aussi cette histoire de la philosophie nous dit-elle, en réalité, comment la philosophie fut en tout temps, actuelle.</a:t>
            </a:r>
          </a:p>
          <a:p>
            <a:endParaRPr lang="fr-FR" dirty="0"/>
          </a:p>
        </p:txBody>
      </p:sp>
      <p:pic>
        <p:nvPicPr>
          <p:cNvPr id="4" name="Image 3">
            <a:extLst>
              <a:ext uri="{FF2B5EF4-FFF2-40B4-BE49-F238E27FC236}">
                <a16:creationId xmlns:a16="http://schemas.microsoft.com/office/drawing/2014/main" id="{DF0931AA-541D-0C4E-85A3-9B880E5982FD}"/>
              </a:ext>
            </a:extLst>
          </p:cNvPr>
          <p:cNvPicPr>
            <a:picLocks noChangeAspect="1"/>
          </p:cNvPicPr>
          <p:nvPr/>
        </p:nvPicPr>
        <p:blipFill>
          <a:blip r:embed="rId2"/>
          <a:stretch>
            <a:fillRect/>
          </a:stretch>
        </p:blipFill>
        <p:spPr>
          <a:xfrm>
            <a:off x="1024128" y="1948645"/>
            <a:ext cx="2307814" cy="3796354"/>
          </a:xfrm>
          <a:prstGeom prst="rect">
            <a:avLst/>
          </a:prstGeom>
        </p:spPr>
      </p:pic>
    </p:spTree>
    <p:extLst>
      <p:ext uri="{BB962C8B-B14F-4D97-AF65-F5344CB8AC3E}">
        <p14:creationId xmlns:p14="http://schemas.microsoft.com/office/powerpoint/2010/main" val="367235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0A7F68-CFF3-CF43-A10A-F0DF4FEB2ABD}"/>
              </a:ext>
            </a:extLst>
          </p:cNvPr>
          <p:cNvSpPr>
            <a:spLocks noGrp="1"/>
          </p:cNvSpPr>
          <p:nvPr>
            <p:ph type="title"/>
          </p:nvPr>
        </p:nvSpPr>
        <p:spPr/>
        <p:txBody>
          <a:bodyPr>
            <a:normAutofit/>
          </a:bodyPr>
          <a:lstStyle/>
          <a:p>
            <a:r>
              <a:rPr lang="fr-FR" sz="2800" dirty="0">
                <a:latin typeface="Bodoni 72 Book" pitchFamily="2" charset="0"/>
              </a:rPr>
              <a:t>Ouvrage conseillé en fin de cours </a:t>
            </a:r>
            <a:endParaRPr lang="fr-FR" sz="2800" dirty="0"/>
          </a:p>
        </p:txBody>
      </p:sp>
      <p:sp>
        <p:nvSpPr>
          <p:cNvPr id="3" name="Espace réservé du contenu 2">
            <a:extLst>
              <a:ext uri="{FF2B5EF4-FFF2-40B4-BE49-F238E27FC236}">
                <a16:creationId xmlns:a16="http://schemas.microsoft.com/office/drawing/2014/main" id="{9EFB743B-5DA4-CD48-9C4E-410EF19AA86B}"/>
              </a:ext>
            </a:extLst>
          </p:cNvPr>
          <p:cNvSpPr>
            <a:spLocks noGrp="1"/>
          </p:cNvSpPr>
          <p:nvPr>
            <p:ph idx="1"/>
          </p:nvPr>
        </p:nvSpPr>
        <p:spPr>
          <a:xfrm>
            <a:off x="3335258" y="1692613"/>
            <a:ext cx="8303889" cy="3822192"/>
          </a:xfrm>
        </p:spPr>
        <p:txBody>
          <a:bodyPr>
            <a:noAutofit/>
          </a:bodyPr>
          <a:lstStyle/>
          <a:p>
            <a:pPr algn="just">
              <a:lnSpc>
                <a:spcPct val="170000"/>
              </a:lnSpc>
              <a:spcBef>
                <a:spcPts val="0"/>
              </a:spcBef>
              <a:spcAft>
                <a:spcPts val="0"/>
              </a:spcAft>
            </a:pPr>
            <a:r>
              <a:rPr lang="fr-FR" sz="1300" b="1" dirty="0">
                <a:latin typeface="Bodoni 72 Book" pitchFamily="2" charset="0"/>
              </a:rPr>
              <a:t>Cette approche catholique de la théologie la situe d'abord dans son rapport à la révélation et à la foi et en décrit la genèse et la structure interne. On rappelle ensuite les principales formes historiques qu'elle a connues, depuis les origines jusqu'à nos jours. Deux grands chapitres, inspirés de saint Thomas et des deux conciles du Vatican, exposent la nature de cet effort d'intelligence de la foi, les sources utilisées et les méthodes mises en œuvre. </a:t>
            </a:r>
          </a:p>
          <a:p>
            <a:pPr algn="just">
              <a:lnSpc>
                <a:spcPct val="170000"/>
              </a:lnSpc>
              <a:spcBef>
                <a:spcPts val="0"/>
              </a:spcBef>
              <a:spcAft>
                <a:spcPts val="0"/>
              </a:spcAft>
            </a:pPr>
            <a:endParaRPr lang="fr-FR" sz="1300" b="1" dirty="0">
              <a:latin typeface="Bodoni 72 Book" pitchFamily="2" charset="0"/>
            </a:endParaRPr>
          </a:p>
          <a:p>
            <a:pPr algn="just">
              <a:lnSpc>
                <a:spcPct val="170000"/>
              </a:lnSpc>
              <a:spcBef>
                <a:spcPts val="0"/>
              </a:spcBef>
              <a:spcAft>
                <a:spcPts val="0"/>
              </a:spcAft>
            </a:pPr>
            <a:r>
              <a:rPr lang="fr-FR" sz="1300" b="1" dirty="0">
                <a:latin typeface="Bodoni 72 Book" pitchFamily="2" charset="0"/>
              </a:rPr>
              <a:t>Le chapitre final propose un panorama de la situation en divers domaines : herméneutique, pastorale, théologie de la libération, théologie féministe, théologie et magistère. Chaque sujet traité est accompagné d'une bibliographie très au point qui permet au lecteur de poursuivre la découverte par lui-même. </a:t>
            </a:r>
          </a:p>
          <a:p>
            <a:pPr algn="just">
              <a:lnSpc>
                <a:spcPct val="170000"/>
              </a:lnSpc>
              <a:spcBef>
                <a:spcPts val="0"/>
              </a:spcBef>
              <a:spcAft>
                <a:spcPts val="0"/>
              </a:spcAft>
            </a:pPr>
            <a:endParaRPr lang="fr-FR" sz="1300" b="1" dirty="0">
              <a:latin typeface="Bodoni 72 Book" pitchFamily="2" charset="0"/>
            </a:endParaRPr>
          </a:p>
          <a:p>
            <a:pPr algn="just">
              <a:lnSpc>
                <a:spcPct val="170000"/>
              </a:lnSpc>
              <a:spcBef>
                <a:spcPts val="0"/>
              </a:spcBef>
              <a:spcAft>
                <a:spcPts val="0"/>
              </a:spcAft>
            </a:pPr>
            <a:r>
              <a:rPr lang="fr-FR" sz="1300" b="1" dirty="0">
                <a:latin typeface="Bodoni 72 Book" pitchFamily="2" charset="0"/>
              </a:rPr>
              <a:t>Cette deuxième édition offre un texte substantiellement identique, mais bien des notes en ont été refaites pour tenir compte des parutions les plus récentes. Elle est surtout enrichie d'un ample post-scriptum qui met à jour l'ultime chapitre consacré aux " Courants et problèmes actuels ". Pour préserver son acquis historique et doctrinal - mais aussi son témoignage de ce qu'était l'actualité théologique il y a vingt ans -, ce dernier chapitre n'a pas été refait, mais complété. Chaque paragraphe en a été prolongé par la mise à jour appelée par les changements intervenus entre-temps. Le lecteur aura donc sous la main tout ce qui lui est nécessaire pour s'initier à la théologie catholique aujourd'hui. </a:t>
            </a:r>
          </a:p>
        </p:txBody>
      </p:sp>
      <p:pic>
        <p:nvPicPr>
          <p:cNvPr id="4" name="Image 3">
            <a:extLst>
              <a:ext uri="{FF2B5EF4-FFF2-40B4-BE49-F238E27FC236}">
                <a16:creationId xmlns:a16="http://schemas.microsoft.com/office/drawing/2014/main" id="{B8E1E389-038E-D449-BBE3-4487BB0425FA}"/>
              </a:ext>
            </a:extLst>
          </p:cNvPr>
          <p:cNvPicPr>
            <a:picLocks noChangeAspect="1"/>
          </p:cNvPicPr>
          <p:nvPr/>
        </p:nvPicPr>
        <p:blipFill>
          <a:blip r:embed="rId2"/>
          <a:stretch>
            <a:fillRect/>
          </a:stretch>
        </p:blipFill>
        <p:spPr>
          <a:xfrm>
            <a:off x="829575" y="2016738"/>
            <a:ext cx="2311130" cy="3744031"/>
          </a:xfrm>
          <a:prstGeom prst="rect">
            <a:avLst/>
          </a:prstGeom>
        </p:spPr>
      </p:pic>
    </p:spTree>
    <p:extLst>
      <p:ext uri="{BB962C8B-B14F-4D97-AF65-F5344CB8AC3E}">
        <p14:creationId xmlns:p14="http://schemas.microsoft.com/office/powerpoint/2010/main" val="2366705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57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03512E-2107-4632-B462-2B588B8529BB}"/>
              </a:ext>
            </a:extLst>
          </p:cNvPr>
          <p:cNvSpPr>
            <a:spLocks noGrp="1"/>
          </p:cNvSpPr>
          <p:nvPr>
            <p:ph type="title"/>
          </p:nvPr>
        </p:nvSpPr>
        <p:spPr>
          <a:xfrm>
            <a:off x="982114" y="4741528"/>
            <a:ext cx="6136331" cy="1625210"/>
          </a:xfrm>
        </p:spPr>
        <p:txBody>
          <a:bodyPr>
            <a:normAutofit fontScale="90000"/>
          </a:bodyPr>
          <a:lstStyle/>
          <a:p>
            <a:pPr algn="r"/>
            <a:r>
              <a:rPr lang="fr-FR" sz="2400" dirty="0">
                <a:solidFill>
                  <a:srgbClr val="FFFFFF"/>
                </a:solidFill>
                <a:latin typeface="Bradley Hand ITC" panose="03070402050302030203" pitchFamily="66" charset="0"/>
              </a:rPr>
              <a:t>« Si vous êtes ce que vous devez être, vous mettrez le feu </a:t>
            </a:r>
            <a:br>
              <a:rPr lang="fr-FR" sz="2400" dirty="0">
                <a:solidFill>
                  <a:srgbClr val="FFFFFF"/>
                </a:solidFill>
                <a:latin typeface="Bradley Hand ITC" panose="03070402050302030203" pitchFamily="66" charset="0"/>
              </a:rPr>
            </a:br>
            <a:r>
              <a:rPr lang="fr-FR" sz="2400" dirty="0">
                <a:solidFill>
                  <a:srgbClr val="FFFFFF"/>
                </a:solidFill>
                <a:latin typeface="Bradley Hand ITC" panose="03070402050302030203" pitchFamily="66" charset="0"/>
              </a:rPr>
              <a:t>au monde entier ! »</a:t>
            </a:r>
            <a:br>
              <a:rPr lang="fr-FR" sz="2400" dirty="0">
                <a:solidFill>
                  <a:srgbClr val="FFFFFF"/>
                </a:solidFill>
                <a:latin typeface="Bradley Hand ITC" panose="03070402050302030203" pitchFamily="66" charset="0"/>
              </a:rPr>
            </a:br>
            <a:r>
              <a:rPr lang="fr-FR" sz="2400" dirty="0">
                <a:solidFill>
                  <a:srgbClr val="FFFFFF"/>
                </a:solidFill>
                <a:latin typeface="Bradley Hand ITC" panose="03070402050302030203" pitchFamily="66" charset="0"/>
              </a:rPr>
              <a:t>				</a:t>
            </a:r>
            <a:br>
              <a:rPr lang="fr-FR" sz="2400" dirty="0">
                <a:solidFill>
                  <a:srgbClr val="FFFFFF"/>
                </a:solidFill>
                <a:latin typeface="Bradley Hand ITC" panose="03070402050302030203" pitchFamily="66" charset="0"/>
              </a:rPr>
            </a:br>
            <a:r>
              <a:rPr lang="fr-FR" sz="2400" dirty="0">
                <a:solidFill>
                  <a:srgbClr val="FFFFFF"/>
                </a:solidFill>
                <a:latin typeface="Bradley Hand ITC" panose="03070402050302030203" pitchFamily="66" charset="0"/>
              </a:rPr>
              <a:t>Sainte Catherine de Sienne</a:t>
            </a:r>
          </a:p>
        </p:txBody>
      </p:sp>
      <p:pic>
        <p:nvPicPr>
          <p:cNvPr id="5" name="Espace réservé du contenu 4" descr="Une image contenant personne, intérieur&#10;&#10;Description générée automatiquement">
            <a:extLst>
              <a:ext uri="{FF2B5EF4-FFF2-40B4-BE49-F238E27FC236}">
                <a16:creationId xmlns:a16="http://schemas.microsoft.com/office/drawing/2014/main" id="{E1914F82-68AD-433A-ADD7-099E3F4810A5}"/>
              </a:ext>
            </a:extLst>
          </p:cNvPr>
          <p:cNvPicPr>
            <a:picLocks noChangeAspect="1"/>
          </p:cNvPicPr>
          <p:nvPr/>
        </p:nvPicPr>
        <p:blipFill rotWithShape="1">
          <a:blip r:embed="rId2"/>
          <a:srcRect t="14799" r="2" b="36175"/>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THENEE : INSTITUT DE FORMATION DU DIOCESE DE VANNES - Diocèse de Vannes">
            <a:extLst>
              <a:ext uri="{FF2B5EF4-FFF2-40B4-BE49-F238E27FC236}">
                <a16:creationId xmlns:a16="http://schemas.microsoft.com/office/drawing/2014/main" id="{3E4EC7C8-67CF-4816-B0F9-836E57182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898" y="2533650"/>
            <a:ext cx="36671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86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p:nvSpPr>
          <p:cNvPr id="71" name="Rectangle 55">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59">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74" name="Rectangle 61">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Rectangle 65">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7CBD208-0C1C-442B-90AF-521B5A8E3720}"/>
              </a:ext>
            </a:extLst>
          </p:cNvPr>
          <p:cNvSpPr>
            <a:spLocks noGrp="1"/>
          </p:cNvSpPr>
          <p:nvPr>
            <p:ph type="title"/>
          </p:nvPr>
        </p:nvSpPr>
        <p:spPr>
          <a:xfrm>
            <a:off x="4378457" y="2013368"/>
            <a:ext cx="7023499" cy="3023981"/>
          </a:xfrm>
        </p:spPr>
        <p:txBody>
          <a:bodyPr vert="horz" lIns="91440" tIns="45720" rIns="91440" bIns="45720" rtlCol="0" anchor="b">
            <a:normAutofit fontScale="90000"/>
          </a:bodyPr>
          <a:lstStyle/>
          <a:p>
            <a:pPr algn="ctr"/>
            <a:br>
              <a:rPr lang="en-US" sz="3400" spc="200" dirty="0">
                <a:solidFill>
                  <a:srgbClr val="FFFFFF"/>
                </a:solidFill>
              </a:rPr>
            </a:br>
            <a:r>
              <a:rPr lang="en-US" sz="3400" b="1" spc="200" dirty="0" err="1">
                <a:solidFill>
                  <a:srgbClr val="FFFFFF"/>
                </a:solidFill>
                <a:latin typeface="Bodoni MT" panose="02070603080606020203" pitchFamily="18" charset="0"/>
                <a:cs typeface="Calibri Light" panose="020F0302020204030204" pitchFamily="34" charset="0"/>
              </a:rPr>
              <a:t>Coeli</a:t>
            </a:r>
            <a:r>
              <a:rPr lang="en-US" sz="3400" b="1" spc="200" dirty="0">
                <a:solidFill>
                  <a:srgbClr val="FFFFFF"/>
                </a:solidFill>
                <a:latin typeface="Bodoni MT" panose="02070603080606020203" pitchFamily="18" charset="0"/>
                <a:cs typeface="Calibri Light" panose="020F0302020204030204" pitchFamily="34" charset="0"/>
              </a:rPr>
              <a:t> </a:t>
            </a:r>
            <a:r>
              <a:rPr lang="en-US" sz="3400" b="1" spc="200" dirty="0" err="1">
                <a:solidFill>
                  <a:srgbClr val="FFFFFF"/>
                </a:solidFill>
                <a:latin typeface="Bodoni MT" panose="02070603080606020203" pitchFamily="18" charset="0"/>
                <a:cs typeface="Calibri Light" panose="020F0302020204030204" pitchFamily="34" charset="0"/>
              </a:rPr>
              <a:t>enarrant</a:t>
            </a:r>
            <a:r>
              <a:rPr lang="en-US" sz="3400" b="1" spc="200" dirty="0">
                <a:solidFill>
                  <a:srgbClr val="FFFFFF"/>
                </a:solidFill>
                <a:latin typeface="Bodoni MT" panose="02070603080606020203" pitchFamily="18" charset="0"/>
                <a:cs typeface="Calibri Light" panose="020F0302020204030204" pitchFamily="34" charset="0"/>
              </a:rPr>
              <a:t> </a:t>
            </a:r>
            <a:r>
              <a:rPr lang="en-US" sz="3400" b="1" spc="200" dirty="0" err="1">
                <a:solidFill>
                  <a:srgbClr val="FFFFFF"/>
                </a:solidFill>
                <a:latin typeface="Bodoni MT" panose="02070603080606020203" pitchFamily="18" charset="0"/>
                <a:cs typeface="Calibri Light" panose="020F0302020204030204" pitchFamily="34" charset="0"/>
              </a:rPr>
              <a:t>gloriam</a:t>
            </a:r>
            <a:r>
              <a:rPr lang="en-US" sz="3400" b="1" spc="200" dirty="0">
                <a:solidFill>
                  <a:srgbClr val="FFFFFF"/>
                </a:solidFill>
                <a:latin typeface="Bodoni MT" panose="02070603080606020203" pitchFamily="18" charset="0"/>
                <a:cs typeface="Calibri Light" panose="020F0302020204030204" pitchFamily="34" charset="0"/>
              </a:rPr>
              <a:t> Dei</a:t>
            </a: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rPr>
            </a:br>
            <a:r>
              <a:rPr lang="en-US" sz="3400" spc="200" dirty="0">
                <a:solidFill>
                  <a:srgbClr val="FFFFFF"/>
                </a:solidFill>
                <a:latin typeface="Bodoni MT" panose="02070603080606020203" pitchFamily="18" charset="0"/>
                <a:cs typeface="Calibri Light" panose="020F0302020204030204" pitchFamily="34" charset="0"/>
              </a:rPr>
              <a:t>Les </a:t>
            </a:r>
            <a:r>
              <a:rPr lang="en-US" sz="3400" spc="200" dirty="0" err="1">
                <a:solidFill>
                  <a:srgbClr val="FFFFFF"/>
                </a:solidFill>
                <a:latin typeface="Bodoni MT" panose="02070603080606020203" pitchFamily="18" charset="0"/>
                <a:cs typeface="Calibri Light" panose="020F0302020204030204" pitchFamily="34" charset="0"/>
              </a:rPr>
              <a:t>cieux</a:t>
            </a:r>
            <a:r>
              <a:rPr lang="en-US" sz="3400" spc="200" dirty="0">
                <a:solidFill>
                  <a:srgbClr val="FFFFFF"/>
                </a:solidFill>
                <a:latin typeface="Bodoni MT" panose="02070603080606020203" pitchFamily="18" charset="0"/>
                <a:cs typeface="Calibri Light" panose="020F0302020204030204" pitchFamily="34" charset="0"/>
              </a:rPr>
              <a:t> </a:t>
            </a:r>
            <a:r>
              <a:rPr lang="en-US" sz="3400" spc="200" dirty="0" err="1">
                <a:solidFill>
                  <a:srgbClr val="FFFFFF"/>
                </a:solidFill>
                <a:latin typeface="Bodoni MT" panose="02070603080606020203" pitchFamily="18" charset="0"/>
                <a:cs typeface="Calibri Light" panose="020F0302020204030204" pitchFamily="34" charset="0"/>
              </a:rPr>
              <a:t>racontent</a:t>
            </a:r>
            <a:r>
              <a:rPr lang="en-US" sz="3400" spc="200" dirty="0">
                <a:solidFill>
                  <a:srgbClr val="FFFFFF"/>
                </a:solidFill>
                <a:latin typeface="Bodoni MT" panose="02070603080606020203" pitchFamily="18" charset="0"/>
                <a:cs typeface="Calibri Light" panose="020F0302020204030204" pitchFamily="34" charset="0"/>
              </a:rPr>
              <a:t> </a:t>
            </a:r>
            <a:br>
              <a:rPr lang="en-US" sz="3400" spc="200" dirty="0">
                <a:solidFill>
                  <a:srgbClr val="FFFFFF"/>
                </a:solidFill>
                <a:latin typeface="Bodoni MT" panose="02070603080606020203" pitchFamily="18" charset="0"/>
                <a:cs typeface="Calibri Light" panose="020F0302020204030204" pitchFamily="34" charset="0"/>
              </a:rPr>
            </a:br>
            <a:r>
              <a:rPr lang="en-US" sz="3400" spc="200" dirty="0">
                <a:solidFill>
                  <a:srgbClr val="FFFFFF"/>
                </a:solidFill>
                <a:latin typeface="Bodoni MT" panose="02070603080606020203" pitchFamily="18" charset="0"/>
                <a:cs typeface="Calibri Light" panose="020F0302020204030204" pitchFamily="34" charset="0"/>
              </a:rPr>
              <a:t>la gloire de Dieu</a:t>
            </a: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cs typeface="Calibri Light" panose="020F0302020204030204" pitchFamily="34" charset="0"/>
              </a:rPr>
            </a:br>
            <a:br>
              <a:rPr lang="en-US" sz="3400" spc="200" dirty="0">
                <a:solidFill>
                  <a:srgbClr val="FFFFFF"/>
                </a:solidFill>
                <a:latin typeface="Bodoni MT" panose="02070603080606020203" pitchFamily="18" charset="0"/>
                <a:cs typeface="Calibri Light" panose="020F0302020204030204" pitchFamily="34" charset="0"/>
              </a:rPr>
            </a:br>
            <a:r>
              <a:rPr lang="en-US" sz="3400" spc="200" dirty="0">
                <a:solidFill>
                  <a:srgbClr val="FFFFFF"/>
                </a:solidFill>
                <a:latin typeface="Bodoni MT" panose="02070603080606020203" pitchFamily="18" charset="0"/>
                <a:cs typeface="Calibri Light" panose="020F0302020204030204" pitchFamily="34" charset="0"/>
              </a:rPr>
              <a:t>				</a:t>
            </a:r>
            <a:r>
              <a:rPr lang="en-US" sz="3400" spc="200" dirty="0" err="1">
                <a:solidFill>
                  <a:srgbClr val="FFFFFF"/>
                </a:solidFill>
                <a:latin typeface="Bodoni MT" panose="02070603080606020203" pitchFamily="18" charset="0"/>
                <a:cs typeface="Calibri Light" panose="020F0302020204030204" pitchFamily="34" charset="0"/>
              </a:rPr>
              <a:t>Psaume</a:t>
            </a:r>
            <a:r>
              <a:rPr lang="en-US" sz="3400" spc="200" dirty="0">
                <a:solidFill>
                  <a:srgbClr val="FFFFFF"/>
                </a:solidFill>
                <a:latin typeface="Bodoni MT" panose="02070603080606020203" pitchFamily="18" charset="0"/>
                <a:cs typeface="Calibri Light" panose="020F0302020204030204" pitchFamily="34" charset="0"/>
              </a:rPr>
              <a:t> 19</a:t>
            </a:r>
          </a:p>
        </p:txBody>
      </p:sp>
      <p:cxnSp>
        <p:nvCxnSpPr>
          <p:cNvPr id="77" name="Straight Connector 67">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70" name="Rectangle 69">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60379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BD41E9-2814-43BC-8049-4C145F6A9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44736"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5240CA-0E04-462B-ABE9-36D291328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3394943" cy="5261170"/>
          </a:xfrm>
          <a:prstGeom prst="rect">
            <a:avLst/>
          </a:prstGeom>
          <a:solidFill>
            <a:srgbClr val="FFFFFF"/>
          </a:solidFill>
          <a:ln w="317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 4">
            <a:extLst>
              <a:ext uri="{FF2B5EF4-FFF2-40B4-BE49-F238E27FC236}">
                <a16:creationId xmlns:a16="http://schemas.microsoft.com/office/drawing/2014/main" id="{4B64DFC0-6CD8-4AD2-A8A7-F0212D6EC62A}"/>
              </a:ext>
            </a:extLst>
          </p:cNvPr>
          <p:cNvPicPr>
            <a:picLocks noChangeAspect="1"/>
          </p:cNvPicPr>
          <p:nvPr/>
        </p:nvPicPr>
        <p:blipFill>
          <a:blip r:embed="rId2"/>
          <a:stretch>
            <a:fillRect/>
          </a:stretch>
        </p:blipFill>
        <p:spPr>
          <a:xfrm>
            <a:off x="982590" y="961813"/>
            <a:ext cx="2747533" cy="4617704"/>
          </a:xfrm>
          <a:prstGeom prst="rect">
            <a:avLst/>
          </a:prstGeom>
        </p:spPr>
      </p:pic>
      <p:sp useBgFill="1">
        <p:nvSpPr>
          <p:cNvPr id="18" name="Rectangle 17">
            <a:extLst>
              <a:ext uri="{FF2B5EF4-FFF2-40B4-BE49-F238E27FC236}">
                <a16:creationId xmlns:a16="http://schemas.microsoft.com/office/drawing/2014/main" id="{4E24B2B9-D182-4E9C-81C1-863356717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0"/>
            <a:ext cx="753770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bâtiment, homme, personne, extérieur&#10;&#10;Description générée automatiquement">
            <a:extLst>
              <a:ext uri="{FF2B5EF4-FFF2-40B4-BE49-F238E27FC236}">
                <a16:creationId xmlns:a16="http://schemas.microsoft.com/office/drawing/2014/main" id="{6E0F7F6B-26A9-431D-A682-B8CF9EC63DDF}"/>
              </a:ext>
            </a:extLst>
          </p:cNvPr>
          <p:cNvPicPr>
            <a:picLocks noChangeAspect="1"/>
          </p:cNvPicPr>
          <p:nvPr/>
        </p:nvPicPr>
        <p:blipFill>
          <a:blip r:embed="rId3"/>
          <a:stretch>
            <a:fillRect/>
          </a:stretch>
        </p:blipFill>
        <p:spPr>
          <a:xfrm>
            <a:off x="5297763" y="282103"/>
            <a:ext cx="6250769" cy="4234895"/>
          </a:xfrm>
          <a:prstGeom prst="rect">
            <a:avLst/>
          </a:prstGeom>
        </p:spPr>
      </p:pic>
      <p:sp>
        <p:nvSpPr>
          <p:cNvPr id="2" name="Rectangle 1">
            <a:extLst>
              <a:ext uri="{FF2B5EF4-FFF2-40B4-BE49-F238E27FC236}">
                <a16:creationId xmlns:a16="http://schemas.microsoft.com/office/drawing/2014/main" id="{21F9F99C-94AF-F443-89D6-3890894886CD}"/>
              </a:ext>
            </a:extLst>
          </p:cNvPr>
          <p:cNvSpPr/>
          <p:nvPr/>
        </p:nvSpPr>
        <p:spPr>
          <a:xfrm>
            <a:off x="5126477" y="5084782"/>
            <a:ext cx="6498076" cy="1323439"/>
          </a:xfrm>
          <a:prstGeom prst="rect">
            <a:avLst/>
          </a:prstGeom>
        </p:spPr>
        <p:txBody>
          <a:bodyPr wrap="square">
            <a:spAutoFit/>
          </a:bodyPr>
          <a:lstStyle/>
          <a:p>
            <a:pPr algn="just"/>
            <a:r>
              <a:rPr lang="fr-FR" sz="2000" kern="50" dirty="0">
                <a:solidFill>
                  <a:srgbClr val="000000"/>
                </a:solidFill>
                <a:latin typeface="Bodoni MT" panose="02070603080606020203" pitchFamily="18" charset="0"/>
                <a:ea typeface="Times New Roman" panose="02020603050405020304" pitchFamily="18" charset="0"/>
              </a:rPr>
              <a:t>« …la</a:t>
            </a:r>
            <a:r>
              <a:rPr lang="fr-FR" sz="2000" kern="50" spc="-19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lueur</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timide</a:t>
            </a:r>
            <a:r>
              <a:rPr lang="fr-FR" sz="2000" kern="50" spc="-17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et</a:t>
            </a:r>
            <a:r>
              <a:rPr lang="fr-FR" sz="2000" kern="50" dirty="0">
                <a:solidFill>
                  <a:srgbClr val="000000"/>
                </a:solidFill>
                <a:latin typeface="Bodoni MT" panose="02070603080606020203" pitchFamily="18" charset="0"/>
                <a:ea typeface="Times New Roman" panose="02020603050405020304" pitchFamily="18" charset="0"/>
              </a:rPr>
              <a:t> fugitive,</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l'instant-éclair,</a:t>
            </a:r>
            <a:r>
              <a:rPr lang="fr-FR" sz="2000" kern="50" spc="-11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les</a:t>
            </a:r>
            <a:r>
              <a:rPr lang="fr-FR" sz="2000" kern="50" spc="-10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signes</a:t>
            </a:r>
            <a:r>
              <a:rPr lang="fr-FR" sz="2000" kern="50" spc="-12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évasifs, -</a:t>
            </a:r>
            <a:r>
              <a:rPr lang="fr-FR" sz="2000" kern="50" spc="-115"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c'est</a:t>
            </a:r>
            <a:r>
              <a:rPr lang="fr-FR" sz="2000" kern="50" spc="-16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sous</a:t>
            </a:r>
            <a:r>
              <a:rPr lang="fr-FR" sz="2000" kern="50" spc="-11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cette</a:t>
            </a:r>
            <a:r>
              <a:rPr lang="fr-FR" sz="2000" kern="50" spc="-115"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forme</a:t>
            </a:r>
            <a:r>
              <a:rPr lang="fr-FR" sz="2000" kern="50" spc="-16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que</a:t>
            </a:r>
            <a:r>
              <a:rPr lang="fr-FR" sz="2000" kern="50" spc="-120" dirty="0">
                <a:solidFill>
                  <a:srgbClr val="000000"/>
                </a:solidFill>
                <a:latin typeface="Bodoni MT" panose="02070603080606020203" pitchFamily="18" charset="0"/>
                <a:ea typeface="Times New Roman" panose="02020603050405020304" pitchFamily="18" charset="0"/>
              </a:rPr>
              <a:t> </a:t>
            </a:r>
            <a:r>
              <a:rPr lang="fr-FR" sz="2000" kern="50" spc="-15" dirty="0">
                <a:solidFill>
                  <a:srgbClr val="000000"/>
                </a:solidFill>
                <a:latin typeface="Bodoni MT" panose="02070603080606020203" pitchFamily="18" charset="0"/>
                <a:ea typeface="Times New Roman" panose="02020603050405020304" pitchFamily="18" charset="0"/>
              </a:rPr>
              <a:t>choisissent</a:t>
            </a:r>
            <a:r>
              <a:rPr lang="fr-FR" sz="2000" kern="50" spc="-110" dirty="0">
                <a:solidFill>
                  <a:srgbClr val="000000"/>
                </a:solidFill>
                <a:latin typeface="Bodoni MT" panose="02070603080606020203" pitchFamily="18" charset="0"/>
                <a:ea typeface="Times New Roman" panose="02020603050405020304" pitchFamily="18" charset="0"/>
              </a:rPr>
              <a:t> </a:t>
            </a:r>
            <a:r>
              <a:rPr lang="fr-FR" sz="2000" kern="50" spc="-20" dirty="0">
                <a:solidFill>
                  <a:srgbClr val="000000"/>
                </a:solidFill>
                <a:latin typeface="Bodoni MT" panose="02070603080606020203" pitchFamily="18" charset="0"/>
                <a:ea typeface="Times New Roman" panose="02020603050405020304" pitchFamily="18" charset="0"/>
              </a:rPr>
              <a:t>de</a:t>
            </a:r>
            <a:r>
              <a:rPr lang="fr-FR" sz="2000" kern="50" spc="-14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se faire</a:t>
            </a:r>
            <a:r>
              <a:rPr lang="fr-FR" sz="2000" kern="50" spc="-13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connaître</a:t>
            </a:r>
            <a:r>
              <a:rPr lang="fr-FR" sz="2000" kern="50" spc="-13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les</a:t>
            </a:r>
            <a:r>
              <a:rPr lang="fr-FR" sz="2000" kern="50" spc="-13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choses</a:t>
            </a:r>
            <a:r>
              <a:rPr lang="fr-FR" sz="2000" kern="50" spc="-11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les</a:t>
            </a:r>
            <a:r>
              <a:rPr lang="fr-FR" sz="2000" kern="50" spc="-13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plus</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importantes</a:t>
            </a:r>
            <a:r>
              <a:rPr lang="fr-FR" sz="2000" kern="50" spc="-15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de</a:t>
            </a:r>
            <a:r>
              <a:rPr lang="fr-FR" sz="2000" kern="50" spc="-13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la</a:t>
            </a:r>
            <a:r>
              <a:rPr lang="fr-FR" sz="2000" kern="50" spc="-13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vie… »</a:t>
            </a:r>
            <a:r>
              <a:rPr lang="fr-FR" sz="2000" kern="50" spc="-95"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a:t>
            </a:r>
            <a:r>
              <a:rPr lang="fr-FR" sz="2000" kern="50" dirty="0" err="1">
                <a:solidFill>
                  <a:srgbClr val="000000"/>
                </a:solidFill>
                <a:latin typeface="Bodoni MT" panose="02070603080606020203" pitchFamily="18" charset="0"/>
                <a:ea typeface="Times New Roman" panose="02020603050405020304" pitchFamily="18" charset="0"/>
              </a:rPr>
              <a:t>t</a:t>
            </a:r>
            <a:r>
              <a:rPr lang="fr-FR" sz="2000" kern="50" dirty="0">
                <a:solidFill>
                  <a:srgbClr val="000000"/>
                </a:solidFill>
                <a:latin typeface="Bodoni MT" panose="02070603080606020203" pitchFamily="18" charset="0"/>
                <a:ea typeface="Times New Roman" panose="02020603050405020304" pitchFamily="18" charset="0"/>
              </a:rPr>
              <a:t>.</a:t>
            </a:r>
            <a:r>
              <a:rPr lang="fr-FR" sz="2000" kern="50" spc="-9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II,</a:t>
            </a:r>
            <a:r>
              <a:rPr lang="fr-FR" sz="2000" kern="50" spc="-50" dirty="0">
                <a:solidFill>
                  <a:srgbClr val="000000"/>
                </a:solidFill>
                <a:latin typeface="Bodoni MT" panose="02070603080606020203" pitchFamily="18" charset="0"/>
                <a:ea typeface="Times New Roman" panose="02020603050405020304" pitchFamily="18" charset="0"/>
              </a:rPr>
              <a:t> </a:t>
            </a:r>
            <a:r>
              <a:rPr lang="fr-FR" sz="2000" kern="50" dirty="0">
                <a:solidFill>
                  <a:srgbClr val="000000"/>
                </a:solidFill>
                <a:latin typeface="Bodoni MT" panose="02070603080606020203" pitchFamily="18" charset="0"/>
                <a:ea typeface="Times New Roman" panose="02020603050405020304" pitchFamily="18" charset="0"/>
              </a:rPr>
              <a:t>1980)</a:t>
            </a:r>
            <a:r>
              <a:rPr lang="fr-FR" sz="2000" kern="50" spc="-210" dirty="0">
                <a:solidFill>
                  <a:srgbClr val="000000"/>
                </a:solidFill>
                <a:latin typeface="Bodoni MT" panose="02070603080606020203" pitchFamily="18" charset="0"/>
                <a:ea typeface="Times New Roman" panose="02020603050405020304" pitchFamily="18" charset="0"/>
              </a:rPr>
              <a:t> </a:t>
            </a:r>
            <a:endParaRPr lang="fr-FR" sz="2000" dirty="0">
              <a:latin typeface="Bodoni MT" panose="02070603080606020203" pitchFamily="18" charset="0"/>
            </a:endParaRPr>
          </a:p>
        </p:txBody>
      </p:sp>
    </p:spTree>
    <p:extLst>
      <p:ext uri="{BB962C8B-B14F-4D97-AF65-F5344CB8AC3E}">
        <p14:creationId xmlns:p14="http://schemas.microsoft.com/office/powerpoint/2010/main" val="379928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84B68-3CA7-424E-80A8-2FBAB9462FBB}"/>
              </a:ext>
            </a:extLst>
          </p:cNvPr>
          <p:cNvSpPr/>
          <p:nvPr/>
        </p:nvSpPr>
        <p:spPr>
          <a:xfrm>
            <a:off x="194552" y="2178995"/>
            <a:ext cx="7723762" cy="3108543"/>
          </a:xfrm>
          <a:prstGeom prst="rect">
            <a:avLst/>
          </a:prstGeom>
        </p:spPr>
        <p:txBody>
          <a:bodyPr wrap="square">
            <a:spAutoFit/>
          </a:bodyPr>
          <a:lstStyle/>
          <a:p>
            <a:pPr algn="just"/>
            <a:r>
              <a:rPr lang="fr-FR" sz="2800" i="1" kern="50" dirty="0">
                <a:solidFill>
                  <a:srgbClr val="000000"/>
                </a:solidFill>
                <a:latin typeface="Bodoni MT" panose="02070603080606020203" pitchFamily="18" charset="0"/>
                <a:ea typeface="Times New Roman" panose="02020603050405020304" pitchFamily="18" charset="0"/>
              </a:rPr>
              <a:t>« …pour</a:t>
            </a:r>
            <a:r>
              <a:rPr lang="fr-FR" sz="2800" i="1" kern="50" spc="-13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vouloir,</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il</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n'est</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spc="-15" dirty="0">
                <a:solidFill>
                  <a:srgbClr val="000000"/>
                </a:solidFill>
                <a:latin typeface="Bodoni MT" panose="02070603080606020203" pitchFamily="18" charset="0"/>
                <a:ea typeface="Times New Roman" panose="02020603050405020304" pitchFamily="18" charset="0"/>
              </a:rPr>
              <a:t>pas</a:t>
            </a:r>
            <a:r>
              <a:rPr lang="fr-FR" sz="2800" i="1" kern="50" spc="-13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nécessaire</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spc="15" dirty="0">
                <a:solidFill>
                  <a:srgbClr val="000000"/>
                </a:solidFill>
                <a:latin typeface="Bodoni MT" panose="02070603080606020203" pitchFamily="18" charset="0"/>
                <a:ea typeface="Times New Roman" panose="02020603050405020304" pitchFamily="18" charset="0"/>
              </a:rPr>
              <a:t>d'être</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un</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athlète,</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spc="-20" dirty="0">
                <a:solidFill>
                  <a:srgbClr val="000000"/>
                </a:solidFill>
                <a:latin typeface="Bodoni MT" panose="02070603080606020203" pitchFamily="18" charset="0"/>
                <a:ea typeface="Times New Roman" panose="02020603050405020304" pitchFamily="18" charset="0"/>
              </a:rPr>
              <a:t>il</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ne</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faut que</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le</a:t>
            </a:r>
            <a:r>
              <a:rPr lang="fr-FR" sz="2800" i="1" kern="50" spc="-12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vouloir.</a:t>
            </a:r>
            <a:r>
              <a:rPr lang="fr-FR" sz="2800" i="1" kern="50" spc="-12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Mais</a:t>
            </a:r>
            <a:r>
              <a:rPr lang="fr-FR" sz="2800" i="1" kern="50" spc="-11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il</a:t>
            </a:r>
            <a:r>
              <a:rPr lang="fr-FR" sz="2800" i="1" kern="50" spc="-11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faut</a:t>
            </a:r>
            <a:r>
              <a:rPr lang="fr-FR" sz="2800" i="1" kern="50" spc="-135" dirty="0">
                <a:solidFill>
                  <a:srgbClr val="000000"/>
                </a:solidFill>
                <a:latin typeface="Bodoni MT" panose="02070603080606020203" pitchFamily="18" charset="0"/>
                <a:ea typeface="Times New Roman" panose="02020603050405020304" pitchFamily="18" charset="0"/>
              </a:rPr>
              <a:t> </a:t>
            </a:r>
            <a:r>
              <a:rPr lang="fr-FR" sz="2800" i="1" kern="50" spc="15" dirty="0">
                <a:solidFill>
                  <a:srgbClr val="000000"/>
                </a:solidFill>
                <a:latin typeface="Bodoni MT" panose="02070603080606020203" pitchFamily="18" charset="0"/>
                <a:ea typeface="Times New Roman" panose="02020603050405020304" pitchFamily="18" charset="0"/>
              </a:rPr>
              <a:t>le</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vouloir...</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L'oiseau</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n'est</a:t>
            </a:r>
            <a:r>
              <a:rPr lang="fr-FR" sz="2800" i="1" kern="50" spc="-12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pas</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un</a:t>
            </a:r>
            <a:r>
              <a:rPr lang="fr-FR" sz="2800" i="1" kern="50" spc="-10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docteur</a:t>
            </a:r>
            <a:r>
              <a:rPr lang="fr-FR" sz="2800" i="1" kern="50" spc="-12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ès</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sciences</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qui puisse</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expliquer</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pour</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ses</a:t>
            </a:r>
            <a:r>
              <a:rPr lang="fr-FR" sz="2800" i="1" kern="50" spc="-13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confrères</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le</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secret</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du</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vol.</a:t>
            </a:r>
            <a:r>
              <a:rPr lang="fr-FR" sz="2800" i="1" kern="50" spc="-14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Pendant</a:t>
            </a:r>
            <a:r>
              <a:rPr lang="fr-FR" sz="2800" i="1" kern="50" spc="-13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qu'on</a:t>
            </a:r>
            <a:r>
              <a:rPr lang="fr-FR" sz="2800" i="1" kern="50" spc="-17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discute</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sur</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son</a:t>
            </a:r>
            <a:r>
              <a:rPr lang="fr-FR" sz="2800" i="1" kern="50" spc="-17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cas, l'hirondelle,</a:t>
            </a:r>
            <a:r>
              <a:rPr lang="fr-FR" sz="2800" i="1" kern="50" spc="-17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sans</a:t>
            </a:r>
            <a:r>
              <a:rPr lang="fr-FR" sz="2800" i="1" kern="50" spc="-16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autres</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explications,</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s'envole</a:t>
            </a:r>
            <a:r>
              <a:rPr lang="fr-FR" sz="2800" i="1" kern="50" spc="-15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devant</a:t>
            </a:r>
            <a:r>
              <a:rPr lang="fr-FR" sz="2800" i="1" kern="50" spc="-16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les</a:t>
            </a:r>
            <a:r>
              <a:rPr lang="fr-FR" sz="2800" i="1" kern="50" spc="-150"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docteurs</a:t>
            </a:r>
            <a:r>
              <a:rPr lang="fr-FR" sz="2800" i="1" kern="50" spc="-145" dirty="0">
                <a:solidFill>
                  <a:srgbClr val="000000"/>
                </a:solidFill>
                <a:latin typeface="Bodoni MT" panose="02070603080606020203" pitchFamily="18" charset="0"/>
                <a:ea typeface="Times New Roman" panose="02020603050405020304" pitchFamily="18" charset="0"/>
              </a:rPr>
              <a:t> </a:t>
            </a:r>
            <a:r>
              <a:rPr lang="fr-FR" sz="2800" i="1" kern="50" dirty="0">
                <a:solidFill>
                  <a:srgbClr val="000000"/>
                </a:solidFill>
                <a:latin typeface="Bodoni MT" panose="02070603080606020203" pitchFamily="18" charset="0"/>
                <a:ea typeface="Times New Roman" panose="02020603050405020304" pitchFamily="18" charset="0"/>
              </a:rPr>
              <a:t>ébahis…</a:t>
            </a:r>
            <a:r>
              <a:rPr lang="fr-FR" sz="2800" kern="50" spc="-160" dirty="0">
                <a:solidFill>
                  <a:srgbClr val="000000"/>
                </a:solidFill>
                <a:latin typeface="Bodoni MT" panose="02070603080606020203" pitchFamily="18" charset="0"/>
                <a:ea typeface="Times New Roman" panose="02020603050405020304" pitchFamily="18" charset="0"/>
              </a:rPr>
              <a:t> </a:t>
            </a:r>
            <a:r>
              <a:rPr lang="fr-FR" sz="2800" kern="50" dirty="0">
                <a:solidFill>
                  <a:srgbClr val="000000"/>
                </a:solidFill>
                <a:latin typeface="Bodoni MT" panose="02070603080606020203" pitchFamily="18" charset="0"/>
                <a:ea typeface="Times New Roman" panose="02020603050405020304" pitchFamily="18" charset="0"/>
              </a:rPr>
              <a:t>»</a:t>
            </a:r>
            <a:r>
              <a:rPr lang="fr-FR" sz="2800" kern="50" spc="-160" dirty="0">
                <a:solidFill>
                  <a:srgbClr val="000000"/>
                </a:solidFill>
                <a:latin typeface="Bodoni MT" panose="02070603080606020203" pitchFamily="18" charset="0"/>
                <a:ea typeface="Times New Roman" panose="02020603050405020304" pitchFamily="18" charset="0"/>
              </a:rPr>
              <a:t> </a:t>
            </a:r>
            <a:endParaRPr lang="fr-FR" sz="2800" dirty="0">
              <a:latin typeface="Bodoni MT" panose="02070603080606020203" pitchFamily="18" charset="0"/>
            </a:endParaRPr>
          </a:p>
        </p:txBody>
      </p:sp>
      <p:pic>
        <p:nvPicPr>
          <p:cNvPr id="3" name="Image 2">
            <a:extLst>
              <a:ext uri="{FF2B5EF4-FFF2-40B4-BE49-F238E27FC236}">
                <a16:creationId xmlns:a16="http://schemas.microsoft.com/office/drawing/2014/main" id="{F795FEF4-9182-1841-85A3-DB7D9AA4DBFE}"/>
              </a:ext>
            </a:extLst>
          </p:cNvPr>
          <p:cNvPicPr>
            <a:picLocks noChangeAspect="1"/>
          </p:cNvPicPr>
          <p:nvPr/>
        </p:nvPicPr>
        <p:blipFill>
          <a:blip r:embed="rId2"/>
          <a:stretch>
            <a:fillRect/>
          </a:stretch>
        </p:blipFill>
        <p:spPr>
          <a:xfrm>
            <a:off x="8161506" y="2178995"/>
            <a:ext cx="3587210" cy="2754096"/>
          </a:xfrm>
          <a:prstGeom prst="rect">
            <a:avLst/>
          </a:prstGeom>
        </p:spPr>
      </p:pic>
    </p:spTree>
    <p:extLst>
      <p:ext uri="{BB962C8B-B14F-4D97-AF65-F5344CB8AC3E}">
        <p14:creationId xmlns:p14="http://schemas.microsoft.com/office/powerpoint/2010/main" val="412671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56E7627-9054-4C34-A9FF-A07F95284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a:extLst>
              <a:ext uri="{FF2B5EF4-FFF2-40B4-BE49-F238E27FC236}">
                <a16:creationId xmlns:a16="http://schemas.microsoft.com/office/drawing/2014/main" id="{16515B56-3C7E-47F5-885A-7CD413050EC2}"/>
              </a:ext>
            </a:extLst>
          </p:cNvPr>
          <p:cNvPicPr>
            <a:picLocks noChangeAspect="1"/>
          </p:cNvPicPr>
          <p:nvPr/>
        </p:nvPicPr>
        <p:blipFill>
          <a:blip r:embed="rId2"/>
          <a:stretch>
            <a:fillRect/>
          </a:stretch>
        </p:blipFill>
        <p:spPr>
          <a:xfrm>
            <a:off x="1047150" y="1280"/>
            <a:ext cx="2738548" cy="4149316"/>
          </a:xfrm>
          <a:prstGeom prst="rect">
            <a:avLst/>
          </a:prstGeom>
        </p:spPr>
      </p:pic>
      <p:sp>
        <p:nvSpPr>
          <p:cNvPr id="27" name="Rectangle 26">
            <a:extLst>
              <a:ext uri="{FF2B5EF4-FFF2-40B4-BE49-F238E27FC236}">
                <a16:creationId xmlns:a16="http://schemas.microsoft.com/office/drawing/2014/main" id="{BAFFBAEC-4B09-4263-AA73-ECE450FC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570AA90-7628-435C-9F08-19F2E026D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045B6E3-569F-487B-8966-D3A87C7B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texte&#10;&#10;Description générée automatiquement">
            <a:extLst>
              <a:ext uri="{FF2B5EF4-FFF2-40B4-BE49-F238E27FC236}">
                <a16:creationId xmlns:a16="http://schemas.microsoft.com/office/drawing/2014/main" id="{553B44E9-6AA9-4C72-AE45-BC49A6FDA534}"/>
              </a:ext>
            </a:extLst>
          </p:cNvPr>
          <p:cNvPicPr>
            <a:picLocks noChangeAspect="1"/>
          </p:cNvPicPr>
          <p:nvPr/>
        </p:nvPicPr>
        <p:blipFill>
          <a:blip r:embed="rId3"/>
          <a:stretch>
            <a:fillRect/>
          </a:stretch>
        </p:blipFill>
        <p:spPr>
          <a:xfrm>
            <a:off x="8408575" y="790455"/>
            <a:ext cx="2928575" cy="4290952"/>
          </a:xfrm>
          <a:prstGeom prst="rect">
            <a:avLst/>
          </a:prstGeom>
        </p:spPr>
      </p:pic>
      <p:pic>
        <p:nvPicPr>
          <p:cNvPr id="2" name="Image 1">
            <a:extLst>
              <a:ext uri="{FF2B5EF4-FFF2-40B4-BE49-F238E27FC236}">
                <a16:creationId xmlns:a16="http://schemas.microsoft.com/office/drawing/2014/main" id="{1215EFE5-28F6-2D42-A8E6-91A4043BC4EF}"/>
              </a:ext>
            </a:extLst>
          </p:cNvPr>
          <p:cNvPicPr>
            <a:picLocks noChangeAspect="1"/>
          </p:cNvPicPr>
          <p:nvPr/>
        </p:nvPicPr>
        <p:blipFill>
          <a:blip r:embed="rId4"/>
          <a:stretch>
            <a:fillRect/>
          </a:stretch>
        </p:blipFill>
        <p:spPr>
          <a:xfrm>
            <a:off x="5277770" y="2035393"/>
            <a:ext cx="2833472" cy="4230406"/>
          </a:xfrm>
          <a:prstGeom prst="rect">
            <a:avLst/>
          </a:prstGeom>
        </p:spPr>
      </p:pic>
    </p:spTree>
    <p:extLst>
      <p:ext uri="{BB962C8B-B14F-4D97-AF65-F5344CB8AC3E}">
        <p14:creationId xmlns:p14="http://schemas.microsoft.com/office/powerpoint/2010/main" val="1618496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9A223CFF-0253-4F65-A59C-8095F2A95D19}"/>
              </a:ext>
            </a:extLst>
          </p:cNvPr>
          <p:cNvSpPr>
            <a:spLocks noChangeArrowheads="1"/>
          </p:cNvSpPr>
          <p:nvPr/>
        </p:nvSpPr>
        <p:spPr bwMode="auto">
          <a:xfrm>
            <a:off x="-591127" y="-2123649"/>
            <a:ext cx="1602355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4" name="ZoneTexte 13">
            <a:extLst>
              <a:ext uri="{FF2B5EF4-FFF2-40B4-BE49-F238E27FC236}">
                <a16:creationId xmlns:a16="http://schemas.microsoft.com/office/drawing/2014/main" id="{31AE0724-268F-4AB5-925A-6247E9E231AD}"/>
              </a:ext>
            </a:extLst>
          </p:cNvPr>
          <p:cNvSpPr txBox="1"/>
          <p:nvPr/>
        </p:nvSpPr>
        <p:spPr>
          <a:xfrm>
            <a:off x="1154546" y="467281"/>
            <a:ext cx="10769599" cy="6247864"/>
          </a:xfrm>
          <a:prstGeom prst="rect">
            <a:avLst/>
          </a:prstGeom>
          <a:noFill/>
        </p:spPr>
        <p:txBody>
          <a:bodyPr wrap="square">
            <a:spAutoFit/>
          </a:bodyPr>
          <a:lstStyle/>
          <a:p>
            <a:pPr eaLnBrk="0" fontAlgn="base" hangingPunct="0">
              <a:lnSpc>
                <a:spcPts val="2000"/>
              </a:lnSpc>
            </a:pPr>
            <a:r>
              <a:rPr lang="fr-FR" sz="3200" dirty="0">
                <a:latin typeface="Bodoni MT" panose="02070603080606020203" pitchFamily="18" charset="0"/>
              </a:rPr>
              <a:t>PAIDEIA</a:t>
            </a:r>
          </a:p>
          <a:p>
            <a:pPr eaLnBrk="0" fontAlgn="base" hangingPunct="0">
              <a:lnSpc>
                <a:spcPts val="2000"/>
              </a:lnSpc>
            </a:pPr>
            <a:r>
              <a:rPr lang="fr-FR" dirty="0">
                <a:latin typeface="Bodoni MT" panose="02070603080606020203" pitchFamily="18" charset="0"/>
              </a:rPr>
              <a:t>Education / Culture / Instruction</a:t>
            </a:r>
          </a:p>
          <a:p>
            <a:pPr eaLnBrk="0" fontAlgn="base" hangingPunct="0">
              <a:lnSpc>
                <a:spcPts val="2000"/>
              </a:lnSpc>
            </a:pPr>
            <a:endParaRPr lang="fr-FR" dirty="0">
              <a:latin typeface="Bodoni MT" panose="02070603080606020203" pitchFamily="18" charset="0"/>
            </a:endParaRPr>
          </a:p>
          <a:p>
            <a:pPr eaLnBrk="0" fontAlgn="base" hangingPunct="0">
              <a:lnSpc>
                <a:spcPts val="2000"/>
              </a:lnSpc>
            </a:pPr>
            <a:endParaRPr lang="fr-FR" dirty="0">
              <a:latin typeface="Bodoni MT" panose="02070603080606020203" pitchFamily="18" charset="0"/>
            </a:endParaRPr>
          </a:p>
          <a:p>
            <a:pPr eaLnBrk="0" fontAlgn="base" hangingPunct="0">
              <a:lnSpc>
                <a:spcPts val="2000"/>
              </a:lnSpc>
            </a:pPr>
            <a:endParaRPr lang="fr-FR" sz="3200" dirty="0">
              <a:latin typeface="Bodoni MT" panose="02070603080606020203" pitchFamily="18" charset="0"/>
            </a:endParaRPr>
          </a:p>
          <a:p>
            <a:pPr eaLnBrk="0" fontAlgn="base" hangingPunct="0">
              <a:lnSpc>
                <a:spcPts val="2000"/>
              </a:lnSpc>
            </a:pPr>
            <a:r>
              <a:rPr lang="fr-FR" sz="3200" dirty="0">
                <a:latin typeface="Bodoni MT" panose="02070603080606020203" pitchFamily="18" charset="0"/>
              </a:rPr>
              <a:t>HUMANITAS</a:t>
            </a:r>
            <a:r>
              <a:rPr lang="fr-FR" sz="3600" dirty="0">
                <a:latin typeface="Bodoni MT" panose="02070603080606020203" pitchFamily="18" charset="0"/>
              </a:rPr>
              <a:t> </a:t>
            </a:r>
            <a:br>
              <a:rPr lang="fr-FR" dirty="0">
                <a:latin typeface="Bodoni MT" panose="02070603080606020203" pitchFamily="18" charset="0"/>
              </a:rPr>
            </a:br>
            <a:r>
              <a:rPr lang="fr-FR" sz="1800" kern="12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Concept forgé au I</a:t>
            </a:r>
            <a:r>
              <a:rPr lang="fr-FR" sz="1800" kern="1200" baseline="300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er</a:t>
            </a:r>
            <a:r>
              <a:rPr lang="fr-FR" sz="1800" kern="12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 siècle av. J.-C. par des penseurs romains, probablement Cicéron, </a:t>
            </a:r>
            <a:endParaRPr lang="fr-FR" sz="1800" dirty="0">
              <a:effectLst/>
              <a:latin typeface="Bodoni MT" panose="02070603080606020203" pitchFamily="18" charset="0"/>
              <a:ea typeface="Calibri" panose="020F0502020204030204" pitchFamily="34" charset="0"/>
              <a:cs typeface="Times New Roman" panose="02020603050405020304" pitchFamily="18" charset="0"/>
            </a:endParaRPr>
          </a:p>
          <a:p>
            <a:pPr eaLnBrk="0" fontAlgn="base" hangingPunct="0">
              <a:lnSpc>
                <a:spcPts val="2000"/>
              </a:lnSpc>
            </a:pPr>
            <a:r>
              <a:rPr lang="fr-FR" sz="1800" kern="1200" dirty="0">
                <a:solidFill>
                  <a:srgbClr val="000000"/>
                </a:solidFill>
                <a:effectLst/>
                <a:latin typeface="Bodoni MT" panose="02070603080606020203" pitchFamily="18" charset="0"/>
                <a:ea typeface="Times New Roman" panose="02020603050405020304" pitchFamily="18" charset="0"/>
                <a:cs typeface="Times New Roman" panose="02020603050405020304" pitchFamily="18" charset="0"/>
              </a:rPr>
              <a:t>et qui vise à caractériser ce qui fait le propre de l’homme.</a:t>
            </a:r>
          </a:p>
          <a:p>
            <a:pPr eaLnBrk="0" fontAlgn="base" hangingPunct="0">
              <a:lnSpc>
                <a:spcPts val="2000"/>
              </a:lnSpc>
            </a:pPr>
            <a:endParaRPr lang="fr-FR" sz="1800" dirty="0">
              <a:effectLst/>
              <a:latin typeface="Bodoni MT" panose="02070603080606020203" pitchFamily="18" charset="0"/>
              <a:ea typeface="Calibri" panose="020F0502020204030204" pitchFamily="34" charset="0"/>
              <a:cs typeface="Times New Roman" panose="02020603050405020304" pitchFamily="18" charset="0"/>
            </a:endParaRPr>
          </a:p>
          <a:p>
            <a:pPr>
              <a:lnSpc>
                <a:spcPts val="2000"/>
              </a:lnSpc>
            </a:pPr>
            <a:br>
              <a:rPr lang="fr-FR" dirty="0">
                <a:latin typeface="Bodoni MT" panose="02070603080606020203" pitchFamily="18" charset="0"/>
              </a:rPr>
            </a:br>
            <a:endParaRPr lang="fr-FR" dirty="0">
              <a:latin typeface="Bodoni MT" panose="02070603080606020203" pitchFamily="18" charset="0"/>
            </a:endParaRPr>
          </a:p>
          <a:p>
            <a:pPr>
              <a:lnSpc>
                <a:spcPts val="2000"/>
              </a:lnSpc>
            </a:pPr>
            <a:r>
              <a:rPr lang="fr-FR" sz="3200" dirty="0">
                <a:latin typeface="Bodoni MT" panose="02070603080606020203" pitchFamily="18" charset="0"/>
              </a:rPr>
              <a:t>DIDASCALE </a:t>
            </a:r>
            <a:br>
              <a:rPr lang="fr-FR" dirty="0">
                <a:latin typeface="Bodoni MT" panose="02070603080606020203" pitchFamily="18" charset="0"/>
              </a:rPr>
            </a:br>
            <a:r>
              <a:rPr lang="fr-FR" dirty="0">
                <a:latin typeface="Bodoni MT" panose="02070603080606020203" pitchFamily="18" charset="0"/>
              </a:rPr>
              <a:t>P</a:t>
            </a:r>
            <a:r>
              <a:rPr lang="fr-FR" sz="1800" dirty="0">
                <a:latin typeface="Bodoni MT" panose="02070603080606020203" pitchFamily="18" charset="0"/>
              </a:rPr>
              <a:t>rofesseur, maître, Docteur de l'Église primitive chargé de l'éducation des catéchumènes</a:t>
            </a:r>
          </a:p>
          <a:p>
            <a:pPr>
              <a:lnSpc>
                <a:spcPts val="2000"/>
              </a:lnSpc>
            </a:pPr>
            <a:endParaRPr lang="fr-FR" sz="1800" dirty="0">
              <a:latin typeface="Bodoni MT" panose="02070603080606020203" pitchFamily="18" charset="0"/>
            </a:endParaRPr>
          </a:p>
          <a:p>
            <a:pPr>
              <a:lnSpc>
                <a:spcPts val="2000"/>
              </a:lnSpc>
            </a:pPr>
            <a:endParaRPr lang="fr-FR" dirty="0">
              <a:latin typeface="Bodoni MT" panose="02070603080606020203" pitchFamily="18" charset="0"/>
            </a:endParaRPr>
          </a:p>
          <a:p>
            <a:pPr>
              <a:lnSpc>
                <a:spcPts val="2000"/>
              </a:lnSpc>
            </a:pPr>
            <a:endParaRPr lang="fr-FR" sz="3200" dirty="0">
              <a:latin typeface="Bodoni MT" panose="02070603080606020203" pitchFamily="18" charset="0"/>
            </a:endParaRPr>
          </a:p>
          <a:p>
            <a:pPr>
              <a:lnSpc>
                <a:spcPts val="2000"/>
              </a:lnSpc>
            </a:pPr>
            <a:r>
              <a:rPr lang="fr-FR" sz="3200" dirty="0">
                <a:latin typeface="Bodoni MT" panose="02070603080606020203" pitchFamily="18" charset="0"/>
              </a:rPr>
              <a:t>APOCATASTASE</a:t>
            </a:r>
          </a:p>
          <a:p>
            <a:pPr>
              <a:lnSpc>
                <a:spcPts val="2000"/>
              </a:lnSpc>
            </a:pPr>
            <a:r>
              <a:rPr lang="fr-FR" dirty="0">
                <a:latin typeface="Bodoni MT" panose="02070603080606020203" pitchFamily="18" charset="0"/>
              </a:rPr>
              <a:t>Restauration finale de toutes choses en leur état d'origine</a:t>
            </a:r>
            <a:br>
              <a:rPr lang="fr-FR" sz="1800" dirty="0">
                <a:latin typeface="Bodoni MT" panose="02070603080606020203" pitchFamily="18" charset="0"/>
              </a:rPr>
            </a:br>
            <a:br>
              <a:rPr lang="fr-FR" dirty="0">
                <a:latin typeface="Bodoni MT" panose="02070603080606020203" pitchFamily="18" charset="0"/>
              </a:rPr>
            </a:br>
            <a:endParaRPr lang="fr-FR" dirty="0">
              <a:latin typeface="Bodoni MT" panose="02070603080606020203" pitchFamily="18" charset="0"/>
            </a:endParaRPr>
          </a:p>
          <a:p>
            <a:pPr>
              <a:lnSpc>
                <a:spcPts val="2000"/>
              </a:lnSpc>
            </a:pPr>
            <a:r>
              <a:rPr lang="fr-FR" sz="3200" dirty="0">
                <a:latin typeface="Bodoni MT" panose="02070603080606020203" pitchFamily="18" charset="0"/>
              </a:rPr>
              <a:t>HYPOTYPOSE</a:t>
            </a:r>
            <a:br>
              <a:rPr lang="fr-FR" sz="1800" dirty="0">
                <a:latin typeface="Bodoni MT" panose="02070603080606020203" pitchFamily="18" charset="0"/>
              </a:rPr>
            </a:br>
            <a:r>
              <a:rPr lang="fr-FR" sz="1800" dirty="0">
                <a:latin typeface="Bodoni MT" panose="02070603080606020203" pitchFamily="18" charset="0"/>
              </a:rPr>
              <a:t>(du grec ancien </a:t>
            </a:r>
            <a:r>
              <a:rPr lang="fr-FR" sz="1800" i="1" dirty="0">
                <a:latin typeface="Bodoni MT" panose="02070603080606020203" pitchFamily="18" charset="0"/>
              </a:rPr>
              <a:t>ὑπ</a:t>
            </a:r>
            <a:r>
              <a:rPr lang="fr-FR" sz="1800" i="1" dirty="0" err="1">
                <a:latin typeface="Bodoni MT" panose="02070603080606020203" pitchFamily="18" charset="0"/>
              </a:rPr>
              <a:t>οτύ</a:t>
            </a:r>
            <a:r>
              <a:rPr lang="fr-FR" sz="1800" i="1" dirty="0">
                <a:latin typeface="Bodoni MT" panose="02070603080606020203" pitchFamily="18" charset="0"/>
              </a:rPr>
              <a:t>πωσις / hupotúpôsis</a:t>
            </a:r>
            <a:r>
              <a:rPr lang="fr-FR" sz="1800" dirty="0">
                <a:latin typeface="Bodoni MT" panose="02070603080606020203" pitchFamily="18" charset="0"/>
              </a:rPr>
              <a:t>, « ébauche, modèle ») </a:t>
            </a:r>
            <a:br>
              <a:rPr lang="fr-FR" sz="1800" dirty="0">
                <a:latin typeface="Bodoni MT" panose="02070603080606020203" pitchFamily="18" charset="0"/>
              </a:rPr>
            </a:br>
            <a:br>
              <a:rPr lang="fr-FR" sz="1800" dirty="0">
                <a:latin typeface="Bodoni MT" panose="02070603080606020203" pitchFamily="18" charset="0"/>
              </a:rPr>
            </a:br>
            <a:r>
              <a:rPr lang="fr-FR" sz="1800" dirty="0">
                <a:latin typeface="Bodoni MT" panose="02070603080606020203" pitchFamily="18" charset="0"/>
              </a:rPr>
              <a:t>Figure de style consistant à décrire une scène de manière si frappante qu'on croit la vivre</a:t>
            </a:r>
            <a:endParaRPr lang="fr-FR" dirty="0"/>
          </a:p>
        </p:txBody>
      </p:sp>
    </p:spTree>
    <p:extLst>
      <p:ext uri="{BB962C8B-B14F-4D97-AF65-F5344CB8AC3E}">
        <p14:creationId xmlns:p14="http://schemas.microsoft.com/office/powerpoint/2010/main" val="21128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502F0B9-77ED-4D62-A7E9-D1322F33B79D}"/>
              </a:ext>
            </a:extLst>
          </p:cNvPr>
          <p:cNvSpPr txBox="1"/>
          <p:nvPr/>
        </p:nvSpPr>
        <p:spPr>
          <a:xfrm>
            <a:off x="331433" y="973048"/>
            <a:ext cx="11860567" cy="5570756"/>
          </a:xfrm>
          <a:prstGeom prst="rect">
            <a:avLst/>
          </a:prstGeom>
          <a:noFill/>
        </p:spPr>
        <p:txBody>
          <a:bodyPr wrap="square">
            <a:spAutoFit/>
          </a:bodyPr>
          <a:lstStyle/>
          <a:p>
            <a:pPr>
              <a:spcBef>
                <a:spcPts val="1200"/>
              </a:spcBef>
            </a:pPr>
            <a:r>
              <a:rPr lang="fr-FR" sz="4000" b="1" baseline="30000" dirty="0">
                <a:solidFill>
                  <a:srgbClr val="000000"/>
                </a:solidFill>
                <a:effectLst/>
                <a:latin typeface="Bodoni MT" panose="02070603080606020203" pitchFamily="18" charset="0"/>
                <a:ea typeface="Times New Roman" panose="02020603050405020304" pitchFamily="18" charset="0"/>
              </a:rPr>
              <a:t>      Evangile selon Saint Luc 4, 16-24</a:t>
            </a:r>
            <a:endParaRPr lang="fr-FR" sz="4000" b="1" dirty="0">
              <a:effectLst/>
              <a:latin typeface="Bodoni MT" panose="02070603080606020203" pitchFamily="18" charset="0"/>
              <a:ea typeface="Times New Roman" panose="02020603050405020304" pitchFamily="18" charset="0"/>
            </a:endParaRPr>
          </a:p>
          <a:p>
            <a:pPr>
              <a:spcBef>
                <a:spcPts val="1200"/>
              </a:spcBef>
            </a:pPr>
            <a:r>
              <a:rPr lang="fr-FR" sz="3600" b="1" u="none" strike="noStrike" baseline="30000" dirty="0">
                <a:solidFill>
                  <a:srgbClr val="000000"/>
                </a:solidFill>
                <a:effectLst/>
                <a:latin typeface="Arial" panose="020B0604020202020204" pitchFamily="34" charset="0"/>
                <a:ea typeface="Times New Roman" panose="02020603050405020304" pitchFamily="18" charset="0"/>
              </a:rPr>
              <a:t>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16</a:t>
            </a:r>
            <a:r>
              <a:rPr lang="fr-FR" sz="1800" dirty="0">
                <a:solidFill>
                  <a:srgbClr val="333333"/>
                </a:solidFill>
                <a:effectLst/>
                <a:latin typeface="Arial" panose="020B0604020202020204" pitchFamily="34" charset="0"/>
                <a:ea typeface="Times New Roman" panose="02020603050405020304" pitchFamily="18" charset="0"/>
              </a:rPr>
              <a:t> Il vint à Nazareth, où il avait été élevé. Selon son habitude, il entra dans la synagogue le jour du sabbat, et il se leva pour faire la lecture.</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17</a:t>
            </a:r>
            <a:r>
              <a:rPr lang="fr-FR" sz="1800" dirty="0">
                <a:solidFill>
                  <a:srgbClr val="333333"/>
                </a:solidFill>
                <a:effectLst/>
                <a:latin typeface="Arial" panose="020B0604020202020204" pitchFamily="34" charset="0"/>
                <a:ea typeface="Times New Roman" panose="02020603050405020304" pitchFamily="18" charset="0"/>
              </a:rPr>
              <a:t> On lui remit le livre du prophète Isaïe. Il ouvrit le livre et trouva le passage où il est écrit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18</a:t>
            </a:r>
            <a:r>
              <a:rPr lang="fr-FR" sz="1800" dirty="0">
                <a:solidFill>
                  <a:srgbClr val="333333"/>
                </a:solidFill>
                <a:effectLst/>
                <a:latin typeface="Arial" panose="020B0604020202020204" pitchFamily="34" charset="0"/>
                <a:ea typeface="Times New Roman" panose="02020603050405020304" pitchFamily="18" charset="0"/>
              </a:rPr>
              <a:t> L’Esprit du Seigneur est sur moi parce que le Seigneur m’a consacré par l’onction. Il m’a envoyé porter la Bonne Nouvelle aux pauvres, annoncer aux captifs leur libération, et aux aveugles qu’ils retrouveront la vue, remettre en liberté les opprimés,</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19</a:t>
            </a:r>
            <a:r>
              <a:rPr lang="fr-FR" sz="1800" dirty="0">
                <a:solidFill>
                  <a:srgbClr val="333333"/>
                </a:solidFill>
                <a:effectLst/>
                <a:latin typeface="Arial" panose="020B0604020202020204" pitchFamily="34" charset="0"/>
                <a:ea typeface="Times New Roman" panose="02020603050405020304" pitchFamily="18" charset="0"/>
              </a:rPr>
              <a:t> annoncer une année favorable accordée par le Seigneur.</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20</a:t>
            </a:r>
            <a:r>
              <a:rPr lang="fr-FR" sz="1800" dirty="0">
                <a:solidFill>
                  <a:srgbClr val="333333"/>
                </a:solidFill>
                <a:effectLst/>
                <a:latin typeface="Arial" panose="020B0604020202020204" pitchFamily="34" charset="0"/>
                <a:ea typeface="Times New Roman" panose="02020603050405020304" pitchFamily="18" charset="0"/>
              </a:rPr>
              <a:t> Jésus referma le livre, le rendit au servant et s’assit. Tous, dans la synagogue, avaient les yeux fixés sur lui.</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21</a:t>
            </a:r>
            <a:r>
              <a:rPr lang="fr-FR" sz="1800" dirty="0">
                <a:solidFill>
                  <a:srgbClr val="333333"/>
                </a:solidFill>
                <a:effectLst/>
                <a:latin typeface="Arial" panose="020B0604020202020204" pitchFamily="34" charset="0"/>
                <a:ea typeface="Times New Roman" panose="02020603050405020304" pitchFamily="18" charset="0"/>
              </a:rPr>
              <a:t> Alors il se mit à leur dire : « Aujourd’hui s’accomplit ce passage de l’Écriture que vous venez d’entendre.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22</a:t>
            </a:r>
            <a:r>
              <a:rPr lang="fr-FR" sz="1800" dirty="0">
                <a:solidFill>
                  <a:srgbClr val="333333"/>
                </a:solidFill>
                <a:effectLst/>
                <a:latin typeface="Arial" panose="020B0604020202020204" pitchFamily="34" charset="0"/>
                <a:ea typeface="Times New Roman" panose="02020603050405020304" pitchFamily="18" charset="0"/>
              </a:rPr>
              <a:t> Tous lui rendaient témoignage et s’étonnaient des paroles de grâce qui sortaient de sa bouche. Ils se disaient : « N’est-ce pas là le fils de Joseph ?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23</a:t>
            </a:r>
            <a:r>
              <a:rPr lang="fr-FR" sz="1800" dirty="0">
                <a:solidFill>
                  <a:srgbClr val="333333"/>
                </a:solidFill>
                <a:effectLst/>
                <a:latin typeface="Arial" panose="020B0604020202020204" pitchFamily="34" charset="0"/>
                <a:ea typeface="Times New Roman" panose="02020603050405020304" pitchFamily="18" charset="0"/>
              </a:rPr>
              <a:t> Mais il leur dit : « Sûrement vous allez me citer le dicton : “Médecin, guéris-toi toi-même”, et me dire : “Nous avons appris tout ce qui s’est passé à Capharnaüm ; fais donc de même ici dans ton lieu d’origine !” »</a:t>
            </a:r>
            <a:endParaRPr lang="fr-FR" sz="2800" dirty="0">
              <a:effectLst/>
              <a:latin typeface="Times New Roman" panose="02020603050405020304" pitchFamily="18" charset="0"/>
              <a:ea typeface="Times New Roman" panose="02020603050405020304" pitchFamily="18" charset="0"/>
            </a:endParaRPr>
          </a:p>
          <a:p>
            <a:r>
              <a:rPr lang="fr-FR" sz="800" b="1" dirty="0">
                <a:solidFill>
                  <a:srgbClr val="BF2329"/>
                </a:solidFill>
                <a:effectLst/>
                <a:latin typeface="Arial" panose="020B0604020202020204" pitchFamily="34" charset="0"/>
                <a:ea typeface="Times New Roman" panose="02020603050405020304" pitchFamily="18" charset="0"/>
              </a:rPr>
              <a:t>24</a:t>
            </a:r>
            <a:r>
              <a:rPr lang="fr-FR" sz="1800" dirty="0">
                <a:solidFill>
                  <a:srgbClr val="333333"/>
                </a:solidFill>
                <a:effectLst/>
                <a:latin typeface="Arial" panose="020B0604020202020204" pitchFamily="34" charset="0"/>
                <a:ea typeface="Times New Roman" panose="02020603050405020304" pitchFamily="18" charset="0"/>
              </a:rPr>
              <a:t> Puis il ajouta : « Amen, je vous le dis : aucun prophète ne trouve un accueil favorable dans son pays.</a:t>
            </a:r>
            <a:endParaRPr lang="fr-FR" sz="2800" dirty="0">
              <a:effectLst/>
              <a:latin typeface="Times New Roman" panose="02020603050405020304" pitchFamily="18" charset="0"/>
              <a:ea typeface="Times New Roman" panose="02020603050405020304" pitchFamily="18" charset="0"/>
            </a:endParaRPr>
          </a:p>
          <a:p>
            <a:r>
              <a:rPr lang="fr-FR" sz="1800" dirty="0">
                <a:solidFill>
                  <a:srgbClr val="333333"/>
                </a:solidFill>
                <a:effectLst/>
                <a:latin typeface="Arial" panose="020B0604020202020204" pitchFamily="34" charset="0"/>
                <a:ea typeface="Times New Roman" panose="02020603050405020304" pitchFamily="18" charset="0"/>
              </a:rPr>
              <a:t> </a:t>
            </a:r>
            <a:endParaRPr lang="fr-FR" sz="2800" dirty="0">
              <a:effectLst/>
              <a:latin typeface="Times New Roman" panose="02020603050405020304" pitchFamily="18" charset="0"/>
              <a:ea typeface="Times New Roman" panose="02020603050405020304" pitchFamily="18" charset="0"/>
            </a:endParaRPr>
          </a:p>
        </p:txBody>
      </p:sp>
      <p:pic>
        <p:nvPicPr>
          <p:cNvPr id="1026" name="Picture 2" descr="Miracles | Spiritualité 2000">
            <a:extLst>
              <a:ext uri="{FF2B5EF4-FFF2-40B4-BE49-F238E27FC236}">
                <a16:creationId xmlns:a16="http://schemas.microsoft.com/office/drawing/2014/main" id="{017560D8-902C-4871-BA6F-A799F31B9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658" y="156677"/>
            <a:ext cx="3929941" cy="192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2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F9B8E572-2CE6-4185-BC38-989024BC0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4">
            <a:extLst>
              <a:ext uri="{FF2B5EF4-FFF2-40B4-BE49-F238E27FC236}">
                <a16:creationId xmlns:a16="http://schemas.microsoft.com/office/drawing/2014/main" id="{75415567-45D9-4FB5-B020-6FAD77889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0300A13C-1EA5-4BE1-96EB-27B13EF54297}"/>
              </a:ext>
            </a:extLst>
          </p:cNvPr>
          <p:cNvSpPr txBox="1"/>
          <p:nvPr/>
        </p:nvSpPr>
        <p:spPr>
          <a:xfrm>
            <a:off x="1043178" y="826324"/>
            <a:ext cx="9720073" cy="6031676"/>
          </a:xfrm>
          <a:prstGeom prst="rect">
            <a:avLst/>
          </a:prstGeom>
        </p:spPr>
        <p:txBody>
          <a:bodyPr vert="horz" lIns="45720" tIns="45720" rIns="45720" bIns="45720" rtlCol="0">
            <a:normAutofit/>
          </a:bodyPr>
          <a:lstStyle/>
          <a:p>
            <a:pPr defTabSz="914400">
              <a:lnSpc>
                <a:spcPct val="90000"/>
              </a:lnSpc>
              <a:spcAft>
                <a:spcPts val="600"/>
              </a:spcAft>
              <a:buClr>
                <a:schemeClr val="accent1"/>
              </a:buClr>
            </a:pPr>
            <a:r>
              <a:rPr lang="en-US" sz="3600" b="1" dirty="0" err="1">
                <a:effectLst/>
                <a:latin typeface="Bodoni MT" panose="02070603080606020203" pitchFamily="18" charset="0"/>
              </a:rPr>
              <a:t>Actes</a:t>
            </a:r>
            <a:r>
              <a:rPr lang="en-US" sz="3600" b="1" dirty="0">
                <a:effectLst/>
                <a:latin typeface="Bodoni MT" panose="02070603080606020203" pitchFamily="18" charset="0"/>
              </a:rPr>
              <a:t> 17, 16-33</a:t>
            </a:r>
          </a:p>
          <a:p>
            <a:pPr defTabSz="914400">
              <a:lnSpc>
                <a:spcPct val="90000"/>
              </a:lnSpc>
              <a:spcAft>
                <a:spcPts val="600"/>
              </a:spcAft>
              <a:buClr>
                <a:schemeClr val="accent1"/>
              </a:buClr>
            </a:pPr>
            <a:r>
              <a:rPr lang="en-US" sz="1600" dirty="0">
                <a:effectLst/>
              </a:rPr>
              <a:t> </a:t>
            </a:r>
          </a:p>
          <a:p>
            <a:pPr algn="just" defTabSz="914400">
              <a:lnSpc>
                <a:spcPct val="90000"/>
              </a:lnSpc>
              <a:spcAft>
                <a:spcPts val="600"/>
              </a:spcAft>
              <a:buClr>
                <a:schemeClr val="accent1"/>
              </a:buClr>
            </a:pPr>
            <a:r>
              <a:rPr lang="en-US" sz="1600" b="1" dirty="0">
                <a:effectLst/>
              </a:rPr>
              <a:t>16</a:t>
            </a:r>
            <a:r>
              <a:rPr lang="en-US" sz="1600" dirty="0">
                <a:effectLst/>
              </a:rPr>
              <a:t> Pendant que Paul les </a:t>
            </a:r>
            <a:r>
              <a:rPr lang="en-US" sz="1600" dirty="0" err="1">
                <a:effectLst/>
              </a:rPr>
              <a:t>attendait</a:t>
            </a:r>
            <a:r>
              <a:rPr lang="en-US" sz="1600" dirty="0">
                <a:effectLst/>
              </a:rPr>
              <a:t> à </a:t>
            </a:r>
            <a:r>
              <a:rPr lang="en-US" sz="1600" dirty="0" err="1">
                <a:effectLst/>
              </a:rPr>
              <a:t>Athènes</a:t>
            </a:r>
            <a:r>
              <a:rPr lang="en-US" sz="1600" dirty="0">
                <a:effectLst/>
              </a:rPr>
              <a:t>, il </a:t>
            </a:r>
            <a:r>
              <a:rPr lang="en-US" sz="1600" dirty="0" err="1">
                <a:effectLst/>
              </a:rPr>
              <a:t>avait</a:t>
            </a:r>
            <a:r>
              <a:rPr lang="en-US" sz="1600" dirty="0">
                <a:effectLst/>
              </a:rPr>
              <a:t> </a:t>
            </a:r>
            <a:r>
              <a:rPr lang="en-US" sz="1600" dirty="0" err="1">
                <a:effectLst/>
              </a:rPr>
              <a:t>l’esprit</a:t>
            </a:r>
            <a:r>
              <a:rPr lang="en-US" sz="1600" dirty="0">
                <a:effectLst/>
              </a:rPr>
              <a:t> </a:t>
            </a:r>
            <a:r>
              <a:rPr lang="en-US" sz="1600" dirty="0" err="1">
                <a:effectLst/>
              </a:rPr>
              <a:t>exaspéré</a:t>
            </a:r>
            <a:r>
              <a:rPr lang="en-US" sz="1600" dirty="0">
                <a:effectLst/>
              </a:rPr>
              <a:t> </a:t>
            </a:r>
            <a:r>
              <a:rPr lang="en-US" sz="1600" dirty="0" err="1">
                <a:effectLst/>
              </a:rPr>
              <a:t>en</a:t>
            </a:r>
            <a:r>
              <a:rPr lang="en-US" sz="1600" dirty="0">
                <a:effectLst/>
              </a:rPr>
              <a:t> observant la </a:t>
            </a:r>
            <a:r>
              <a:rPr lang="en-US" sz="1600" dirty="0" err="1">
                <a:effectLst/>
              </a:rPr>
              <a:t>ville</a:t>
            </a:r>
            <a:r>
              <a:rPr lang="en-US" sz="1600" dirty="0">
                <a:effectLst/>
              </a:rPr>
              <a:t> </a:t>
            </a:r>
            <a:r>
              <a:rPr lang="en-US" sz="1600" dirty="0" err="1">
                <a:effectLst/>
              </a:rPr>
              <a:t>livrée</a:t>
            </a:r>
            <a:r>
              <a:rPr lang="en-US" sz="1600" dirty="0">
                <a:effectLst/>
              </a:rPr>
              <a:t> aux </a:t>
            </a:r>
            <a:r>
              <a:rPr lang="en-US" sz="1600" dirty="0" err="1">
                <a:effectLst/>
              </a:rPr>
              <a:t>idoles</a:t>
            </a:r>
            <a:r>
              <a:rPr lang="en-US" sz="1600" dirty="0">
                <a:effectLst/>
              </a:rPr>
              <a:t>.</a:t>
            </a:r>
          </a:p>
          <a:p>
            <a:pPr algn="just" defTabSz="914400">
              <a:lnSpc>
                <a:spcPct val="90000"/>
              </a:lnSpc>
              <a:spcAft>
                <a:spcPts val="600"/>
              </a:spcAft>
              <a:buClr>
                <a:schemeClr val="accent1"/>
              </a:buClr>
            </a:pPr>
            <a:r>
              <a:rPr lang="en-US" sz="1600" b="1" dirty="0">
                <a:effectLst/>
              </a:rPr>
              <a:t>17</a:t>
            </a:r>
            <a:r>
              <a:rPr lang="en-US" sz="1600" dirty="0">
                <a:effectLst/>
              </a:rPr>
              <a:t> Il </a:t>
            </a:r>
            <a:r>
              <a:rPr lang="en-US" sz="1600" dirty="0" err="1">
                <a:effectLst/>
              </a:rPr>
              <a:t>discutait</a:t>
            </a:r>
            <a:r>
              <a:rPr lang="en-US" sz="1600" dirty="0">
                <a:effectLst/>
              </a:rPr>
              <a:t> </a:t>
            </a:r>
            <a:r>
              <a:rPr lang="en-US" sz="1600" dirty="0" err="1">
                <a:effectLst/>
              </a:rPr>
              <a:t>donc</a:t>
            </a:r>
            <a:r>
              <a:rPr lang="en-US" sz="1600" dirty="0">
                <a:effectLst/>
              </a:rPr>
              <a:t> à la synagogue avec les </a:t>
            </a:r>
            <a:r>
              <a:rPr lang="en-US" sz="1600" dirty="0" err="1">
                <a:effectLst/>
              </a:rPr>
              <a:t>Juifs</a:t>
            </a:r>
            <a:r>
              <a:rPr lang="en-US" sz="1600" dirty="0">
                <a:effectLst/>
              </a:rPr>
              <a:t> et </a:t>
            </a:r>
            <a:r>
              <a:rPr lang="en-US" sz="1600" dirty="0" err="1">
                <a:effectLst/>
              </a:rPr>
              <a:t>ceux</a:t>
            </a:r>
            <a:r>
              <a:rPr lang="en-US" sz="1600" dirty="0">
                <a:effectLst/>
              </a:rPr>
              <a:t> qui </a:t>
            </a:r>
            <a:r>
              <a:rPr lang="en-US" sz="1600" dirty="0" err="1">
                <a:effectLst/>
              </a:rPr>
              <a:t>adorent</a:t>
            </a:r>
            <a:r>
              <a:rPr lang="en-US" sz="1600" dirty="0">
                <a:effectLst/>
              </a:rPr>
              <a:t> Dieu, </a:t>
            </a:r>
            <a:r>
              <a:rPr lang="en-US" sz="1600" dirty="0" err="1">
                <a:effectLst/>
              </a:rPr>
              <a:t>ainsi</a:t>
            </a:r>
            <a:r>
              <a:rPr lang="en-US" sz="1600" dirty="0">
                <a:effectLst/>
              </a:rPr>
              <a:t> </a:t>
            </a:r>
            <a:r>
              <a:rPr lang="en-US" sz="1600" dirty="0" err="1">
                <a:effectLst/>
              </a:rPr>
              <a:t>qu’avec</a:t>
            </a:r>
            <a:r>
              <a:rPr lang="en-US" sz="1600" dirty="0">
                <a:effectLst/>
              </a:rPr>
              <a:t> </a:t>
            </a:r>
            <a:r>
              <a:rPr lang="en-US" sz="1600" dirty="0" err="1">
                <a:effectLst/>
              </a:rPr>
              <a:t>ceux</a:t>
            </a:r>
            <a:r>
              <a:rPr lang="en-US" sz="1600" dirty="0">
                <a:effectLst/>
              </a:rPr>
              <a:t> </a:t>
            </a:r>
            <a:r>
              <a:rPr lang="en-US" sz="1600" dirty="0" err="1">
                <a:effectLst/>
              </a:rPr>
              <a:t>qu’il</a:t>
            </a:r>
            <a:r>
              <a:rPr lang="en-US" sz="1600" dirty="0">
                <a:effectLst/>
              </a:rPr>
              <a:t> </a:t>
            </a:r>
            <a:r>
              <a:rPr lang="en-US" sz="1600" dirty="0" err="1">
                <a:effectLst/>
              </a:rPr>
              <a:t>rencontrait</a:t>
            </a:r>
            <a:r>
              <a:rPr lang="en-US" sz="1600" dirty="0">
                <a:effectLst/>
              </a:rPr>
              <a:t> </a:t>
            </a:r>
            <a:r>
              <a:rPr lang="en-US" sz="1600" dirty="0" err="1">
                <a:effectLst/>
              </a:rPr>
              <a:t>chaque</a:t>
            </a:r>
            <a:r>
              <a:rPr lang="en-US" sz="1600" dirty="0">
                <a:effectLst/>
              </a:rPr>
              <a:t> jour sur </a:t>
            </a:r>
            <a:r>
              <a:rPr lang="en-US" sz="1600" dirty="0" err="1">
                <a:effectLst/>
              </a:rPr>
              <a:t>l’Agora</a:t>
            </a:r>
            <a:r>
              <a:rPr lang="en-US" sz="1600" dirty="0">
                <a:effectLst/>
              </a:rPr>
              <a:t>.</a:t>
            </a:r>
          </a:p>
          <a:p>
            <a:pPr algn="just" defTabSz="914400">
              <a:lnSpc>
                <a:spcPct val="90000"/>
              </a:lnSpc>
              <a:spcAft>
                <a:spcPts val="600"/>
              </a:spcAft>
              <a:buClr>
                <a:schemeClr val="accent1"/>
              </a:buClr>
            </a:pPr>
            <a:r>
              <a:rPr lang="en-US" sz="1600" b="1" dirty="0">
                <a:effectLst/>
              </a:rPr>
              <a:t>18</a:t>
            </a:r>
            <a:r>
              <a:rPr lang="en-US" sz="1600" dirty="0">
                <a:effectLst/>
              </a:rPr>
              <a:t> Il y </a:t>
            </a:r>
            <a:r>
              <a:rPr lang="en-US" sz="1600" dirty="0" err="1">
                <a:effectLst/>
              </a:rPr>
              <a:t>avait</a:t>
            </a:r>
            <a:r>
              <a:rPr lang="en-US" sz="1600" dirty="0">
                <a:effectLst/>
              </a:rPr>
              <a:t> </a:t>
            </a:r>
            <a:r>
              <a:rPr lang="en-US" sz="1600" dirty="0" err="1">
                <a:effectLst/>
              </a:rPr>
              <a:t>même</a:t>
            </a:r>
            <a:r>
              <a:rPr lang="en-US" sz="1600" dirty="0">
                <a:effectLst/>
              </a:rPr>
              <a:t> des philosophes </a:t>
            </a:r>
            <a:r>
              <a:rPr lang="en-US" sz="1600" dirty="0" err="1">
                <a:effectLst/>
              </a:rPr>
              <a:t>épicuriens</a:t>
            </a:r>
            <a:r>
              <a:rPr lang="en-US" sz="1600" dirty="0">
                <a:effectLst/>
              </a:rPr>
              <a:t> et </a:t>
            </a:r>
            <a:r>
              <a:rPr lang="en-US" sz="1600" dirty="0" err="1">
                <a:effectLst/>
              </a:rPr>
              <a:t>stoïciens</a:t>
            </a:r>
            <a:r>
              <a:rPr lang="en-US" sz="1600" dirty="0">
                <a:effectLst/>
              </a:rPr>
              <a:t> qui </a:t>
            </a:r>
            <a:r>
              <a:rPr lang="en-US" sz="1600" dirty="0" err="1">
                <a:effectLst/>
              </a:rPr>
              <a:t>venaient</a:t>
            </a:r>
            <a:r>
              <a:rPr lang="en-US" sz="1600" dirty="0">
                <a:effectLst/>
              </a:rPr>
              <a:t> </a:t>
            </a:r>
            <a:r>
              <a:rPr lang="en-US" sz="1600" dirty="0" err="1">
                <a:effectLst/>
              </a:rPr>
              <a:t>s’entretenir</a:t>
            </a:r>
            <a:r>
              <a:rPr lang="en-US" sz="1600" dirty="0">
                <a:effectLst/>
              </a:rPr>
              <a:t> avec </a:t>
            </a:r>
            <a:r>
              <a:rPr lang="en-US" sz="1600" dirty="0" err="1">
                <a:effectLst/>
              </a:rPr>
              <a:t>lui</a:t>
            </a:r>
            <a:r>
              <a:rPr lang="en-US" sz="1600" dirty="0">
                <a:effectLst/>
              </a:rPr>
              <a:t>. </a:t>
            </a:r>
            <a:r>
              <a:rPr lang="en-US" sz="1600" dirty="0" err="1">
                <a:effectLst/>
              </a:rPr>
              <a:t>Certains</a:t>
            </a:r>
            <a:r>
              <a:rPr lang="en-US" sz="1600" dirty="0">
                <a:effectLst/>
              </a:rPr>
              <a:t> </a:t>
            </a:r>
            <a:r>
              <a:rPr lang="en-US" sz="1600" dirty="0" err="1">
                <a:effectLst/>
              </a:rPr>
              <a:t>disaient</a:t>
            </a:r>
            <a:r>
              <a:rPr lang="en-US" sz="1600" dirty="0">
                <a:effectLst/>
              </a:rPr>
              <a:t> : « Que </a:t>
            </a:r>
            <a:r>
              <a:rPr lang="en-US" sz="1600" dirty="0" err="1">
                <a:effectLst/>
              </a:rPr>
              <a:t>peut</a:t>
            </a:r>
            <a:r>
              <a:rPr lang="en-US" sz="1600" dirty="0">
                <a:effectLst/>
              </a:rPr>
              <a:t>-il bien </a:t>
            </a:r>
            <a:r>
              <a:rPr lang="en-US" sz="1600" dirty="0" err="1">
                <a:effectLst/>
              </a:rPr>
              <a:t>vouloir</a:t>
            </a:r>
            <a:r>
              <a:rPr lang="en-US" sz="1600" dirty="0">
                <a:effectLst/>
              </a:rPr>
              <a:t> dire, </a:t>
            </a:r>
            <a:r>
              <a:rPr lang="en-US" sz="1600" dirty="0" err="1">
                <a:effectLst/>
              </a:rPr>
              <a:t>ce</a:t>
            </a:r>
            <a:r>
              <a:rPr lang="en-US" sz="1600" dirty="0">
                <a:effectLst/>
              </a:rPr>
              <a:t> </a:t>
            </a:r>
            <a:r>
              <a:rPr lang="en-US" sz="1600" dirty="0" err="1">
                <a:effectLst/>
              </a:rPr>
              <a:t>radoteur</a:t>
            </a:r>
            <a:r>
              <a:rPr lang="en-US" sz="1600" dirty="0">
                <a:effectLst/>
              </a:rPr>
              <a:t> ? » Et </a:t>
            </a:r>
            <a:r>
              <a:rPr lang="en-US" sz="1600" dirty="0" err="1">
                <a:effectLst/>
              </a:rPr>
              <a:t>d’autres</a:t>
            </a:r>
            <a:r>
              <a:rPr lang="en-US" sz="1600" dirty="0">
                <a:effectLst/>
              </a:rPr>
              <a:t> : « On </a:t>
            </a:r>
            <a:r>
              <a:rPr lang="en-US" sz="1600" dirty="0" err="1">
                <a:effectLst/>
              </a:rPr>
              <a:t>dirait</a:t>
            </a:r>
            <a:r>
              <a:rPr lang="en-US" sz="1600" dirty="0">
                <a:effectLst/>
              </a:rPr>
              <a:t> un </a:t>
            </a:r>
            <a:r>
              <a:rPr lang="en-US" sz="1600" dirty="0" err="1">
                <a:effectLst/>
              </a:rPr>
              <a:t>prêcheur</a:t>
            </a:r>
            <a:r>
              <a:rPr lang="en-US" sz="1600" dirty="0">
                <a:effectLst/>
              </a:rPr>
              <a:t> de </a:t>
            </a:r>
            <a:r>
              <a:rPr lang="en-US" sz="1600" dirty="0" err="1">
                <a:effectLst/>
              </a:rPr>
              <a:t>divinités</a:t>
            </a:r>
            <a:r>
              <a:rPr lang="en-US" sz="1600" dirty="0">
                <a:effectLst/>
              </a:rPr>
              <a:t> </a:t>
            </a:r>
            <a:r>
              <a:rPr lang="en-US" sz="1600" dirty="0" err="1">
                <a:effectLst/>
              </a:rPr>
              <a:t>étrangères</a:t>
            </a:r>
            <a:r>
              <a:rPr lang="en-US" sz="1600" dirty="0">
                <a:effectLst/>
              </a:rPr>
              <a:t>. » </a:t>
            </a:r>
            <a:r>
              <a:rPr lang="en-US" sz="1600" dirty="0" err="1">
                <a:effectLst/>
              </a:rPr>
              <a:t>Ils</a:t>
            </a:r>
            <a:r>
              <a:rPr lang="en-US" sz="1600" dirty="0">
                <a:effectLst/>
              </a:rPr>
              <a:t> </a:t>
            </a:r>
            <a:r>
              <a:rPr lang="en-US" sz="1600" dirty="0" err="1">
                <a:effectLst/>
              </a:rPr>
              <a:t>disaient</a:t>
            </a:r>
            <a:r>
              <a:rPr lang="en-US" sz="1600" dirty="0">
                <a:effectLst/>
              </a:rPr>
              <a:t> </a:t>
            </a:r>
            <a:r>
              <a:rPr lang="en-US" sz="1600" dirty="0" err="1">
                <a:effectLst/>
              </a:rPr>
              <a:t>cela</a:t>
            </a:r>
            <a:r>
              <a:rPr lang="en-US" sz="1600" dirty="0">
                <a:effectLst/>
              </a:rPr>
              <a:t> </a:t>
            </a:r>
            <a:r>
              <a:rPr lang="en-US" sz="1600" dirty="0" err="1">
                <a:effectLst/>
              </a:rPr>
              <a:t>parce</a:t>
            </a:r>
            <a:r>
              <a:rPr lang="en-US" sz="1600" dirty="0">
                <a:effectLst/>
              </a:rPr>
              <a:t> que Paul se </a:t>
            </a:r>
            <a:r>
              <a:rPr lang="en-US" sz="1600" dirty="0" err="1">
                <a:effectLst/>
              </a:rPr>
              <a:t>faisait</a:t>
            </a:r>
            <a:r>
              <a:rPr lang="en-US" sz="1600" dirty="0">
                <a:effectLst/>
              </a:rPr>
              <a:t> le </a:t>
            </a:r>
            <a:r>
              <a:rPr lang="en-US" sz="1600" dirty="0" err="1">
                <a:effectLst/>
              </a:rPr>
              <a:t>messager</a:t>
            </a:r>
            <a:r>
              <a:rPr lang="en-US" sz="1600" dirty="0">
                <a:effectLst/>
              </a:rPr>
              <a:t> de « </a:t>
            </a:r>
            <a:r>
              <a:rPr lang="en-US" sz="1600" dirty="0" err="1">
                <a:effectLst/>
              </a:rPr>
              <a:t>Jésus</a:t>
            </a:r>
            <a:r>
              <a:rPr lang="en-US" sz="1600" dirty="0">
                <a:effectLst/>
              </a:rPr>
              <a:t> » et de « </a:t>
            </a:r>
            <a:r>
              <a:rPr lang="en-US" sz="1600" dirty="0" err="1">
                <a:effectLst/>
              </a:rPr>
              <a:t>Résurrection</a:t>
            </a:r>
            <a:r>
              <a:rPr lang="en-US" sz="1600" dirty="0">
                <a:effectLst/>
              </a:rPr>
              <a:t> ».</a:t>
            </a:r>
          </a:p>
          <a:p>
            <a:pPr algn="just" defTabSz="914400">
              <a:lnSpc>
                <a:spcPct val="90000"/>
              </a:lnSpc>
              <a:spcAft>
                <a:spcPts val="600"/>
              </a:spcAft>
              <a:buClr>
                <a:schemeClr val="accent1"/>
              </a:buClr>
            </a:pPr>
            <a:r>
              <a:rPr lang="en-US" sz="1600" b="1" dirty="0">
                <a:effectLst/>
              </a:rPr>
              <a:t>19</a:t>
            </a:r>
            <a:r>
              <a:rPr lang="en-US" sz="1600" dirty="0">
                <a:effectLst/>
              </a:rPr>
              <a:t> </a:t>
            </a:r>
            <a:r>
              <a:rPr lang="en-US" sz="1600" dirty="0" err="1">
                <a:effectLst/>
              </a:rPr>
              <a:t>Ils</a:t>
            </a:r>
            <a:r>
              <a:rPr lang="en-US" sz="1600" dirty="0">
                <a:effectLst/>
              </a:rPr>
              <a:t> </a:t>
            </a:r>
            <a:r>
              <a:rPr lang="en-US" sz="1600" dirty="0" err="1">
                <a:effectLst/>
              </a:rPr>
              <a:t>vinrent</a:t>
            </a:r>
            <a:r>
              <a:rPr lang="en-US" sz="1600" dirty="0">
                <a:effectLst/>
              </a:rPr>
              <a:t> le prendre pour le </a:t>
            </a:r>
            <a:r>
              <a:rPr lang="en-US" sz="1600" dirty="0" err="1">
                <a:effectLst/>
              </a:rPr>
              <a:t>conduire</a:t>
            </a:r>
            <a:r>
              <a:rPr lang="en-US" sz="1600" dirty="0">
                <a:effectLst/>
              </a:rPr>
              <a:t> à </a:t>
            </a:r>
            <a:r>
              <a:rPr lang="en-US" sz="1600" dirty="0" err="1">
                <a:effectLst/>
              </a:rPr>
              <a:t>l’Aréopage</a:t>
            </a:r>
            <a:r>
              <a:rPr lang="en-US" sz="1600" dirty="0">
                <a:effectLst/>
              </a:rPr>
              <a:t>. </a:t>
            </a:r>
            <a:r>
              <a:rPr lang="en-US" sz="1600" dirty="0" err="1">
                <a:effectLst/>
              </a:rPr>
              <a:t>Ils</a:t>
            </a:r>
            <a:r>
              <a:rPr lang="en-US" sz="1600" dirty="0">
                <a:effectLst/>
              </a:rPr>
              <a:t> </a:t>
            </a:r>
            <a:r>
              <a:rPr lang="en-US" sz="1600" dirty="0" err="1">
                <a:effectLst/>
              </a:rPr>
              <a:t>lui</a:t>
            </a:r>
            <a:r>
              <a:rPr lang="en-US" sz="1600" dirty="0">
                <a:effectLst/>
              </a:rPr>
              <a:t> </a:t>
            </a:r>
            <a:r>
              <a:rPr lang="en-US" sz="1600" dirty="0" err="1">
                <a:effectLst/>
              </a:rPr>
              <a:t>disaient</a:t>
            </a:r>
            <a:r>
              <a:rPr lang="en-US" sz="1600" dirty="0">
                <a:effectLst/>
              </a:rPr>
              <a:t> : « </a:t>
            </a:r>
            <a:r>
              <a:rPr lang="en-US" sz="1600" dirty="0" err="1">
                <a:effectLst/>
              </a:rPr>
              <a:t>Pouvons</a:t>
            </a:r>
            <a:r>
              <a:rPr lang="en-US" sz="1600" dirty="0">
                <a:effectLst/>
              </a:rPr>
              <a:t>-nous savoir </a:t>
            </a:r>
            <a:r>
              <a:rPr lang="en-US" sz="1600" dirty="0" err="1">
                <a:effectLst/>
              </a:rPr>
              <a:t>quel</a:t>
            </a:r>
            <a:r>
              <a:rPr lang="en-US" sz="1600" dirty="0">
                <a:effectLst/>
              </a:rPr>
              <a:t> </a:t>
            </a:r>
            <a:r>
              <a:rPr lang="en-US" sz="1600" dirty="0" err="1">
                <a:effectLst/>
              </a:rPr>
              <a:t>est</a:t>
            </a:r>
            <a:r>
              <a:rPr lang="en-US" sz="1600" dirty="0">
                <a:effectLst/>
              </a:rPr>
              <a:t> </a:t>
            </a:r>
            <a:r>
              <a:rPr lang="en-US" sz="1600" dirty="0" err="1">
                <a:effectLst/>
              </a:rPr>
              <a:t>cet</a:t>
            </a:r>
            <a:r>
              <a:rPr lang="en-US" sz="1600" dirty="0">
                <a:effectLst/>
              </a:rPr>
              <a:t> </a:t>
            </a:r>
            <a:r>
              <a:rPr lang="en-US" sz="1600" dirty="0" err="1">
                <a:effectLst/>
              </a:rPr>
              <a:t>enseignement</a:t>
            </a:r>
            <a:r>
              <a:rPr lang="en-US" sz="1600" dirty="0">
                <a:effectLst/>
              </a:rPr>
              <a:t> nouveau que </a:t>
            </a:r>
            <a:r>
              <a:rPr lang="en-US" sz="1600" dirty="0" err="1">
                <a:effectLst/>
              </a:rPr>
              <a:t>tu</a:t>
            </a:r>
            <a:r>
              <a:rPr lang="en-US" sz="1600" dirty="0">
                <a:effectLst/>
              </a:rPr>
              <a:t> proposes ?</a:t>
            </a:r>
          </a:p>
          <a:p>
            <a:pPr algn="just" defTabSz="914400">
              <a:lnSpc>
                <a:spcPct val="90000"/>
              </a:lnSpc>
              <a:spcAft>
                <a:spcPts val="600"/>
              </a:spcAft>
              <a:buClr>
                <a:schemeClr val="accent1"/>
              </a:buClr>
            </a:pPr>
            <a:r>
              <a:rPr lang="en-US" sz="1600" b="1" dirty="0">
                <a:effectLst/>
              </a:rPr>
              <a:t>20</a:t>
            </a:r>
            <a:r>
              <a:rPr lang="en-US" sz="1600" dirty="0">
                <a:effectLst/>
              </a:rPr>
              <a:t> Tu nous </a:t>
            </a:r>
            <a:r>
              <a:rPr lang="en-US" sz="1600" dirty="0" err="1">
                <a:effectLst/>
              </a:rPr>
              <a:t>rebats</a:t>
            </a:r>
            <a:r>
              <a:rPr lang="en-US" sz="1600" dirty="0">
                <a:effectLst/>
              </a:rPr>
              <a:t> les </a:t>
            </a:r>
            <a:r>
              <a:rPr lang="en-US" sz="1600" dirty="0" err="1">
                <a:effectLst/>
              </a:rPr>
              <a:t>oreilles</a:t>
            </a:r>
            <a:r>
              <a:rPr lang="en-US" sz="1600" dirty="0">
                <a:effectLst/>
              </a:rPr>
              <a:t> de choses </a:t>
            </a:r>
            <a:r>
              <a:rPr lang="en-US" sz="1600" dirty="0" err="1">
                <a:effectLst/>
              </a:rPr>
              <a:t>étranges</a:t>
            </a:r>
            <a:r>
              <a:rPr lang="en-US" sz="1600" dirty="0">
                <a:effectLst/>
              </a:rPr>
              <a:t>. Nous </a:t>
            </a:r>
            <a:r>
              <a:rPr lang="en-US" sz="1600" dirty="0" err="1">
                <a:effectLst/>
              </a:rPr>
              <a:t>voulons</a:t>
            </a:r>
            <a:r>
              <a:rPr lang="en-US" sz="1600" dirty="0">
                <a:effectLst/>
              </a:rPr>
              <a:t> </a:t>
            </a:r>
            <a:r>
              <a:rPr lang="en-US" sz="1600" dirty="0" err="1">
                <a:effectLst/>
              </a:rPr>
              <a:t>donc</a:t>
            </a:r>
            <a:r>
              <a:rPr lang="en-US" sz="1600" dirty="0">
                <a:effectLst/>
              </a:rPr>
              <a:t> savoir </a:t>
            </a:r>
            <a:r>
              <a:rPr lang="en-US" sz="1600" dirty="0" err="1">
                <a:effectLst/>
              </a:rPr>
              <a:t>ce</a:t>
            </a:r>
            <a:r>
              <a:rPr lang="en-US" sz="1600" dirty="0">
                <a:effectLst/>
              </a:rPr>
              <a:t> que </a:t>
            </a:r>
            <a:r>
              <a:rPr lang="en-US" sz="1600" dirty="0" err="1">
                <a:effectLst/>
              </a:rPr>
              <a:t>cela</a:t>
            </a:r>
            <a:r>
              <a:rPr lang="en-US" sz="1600" dirty="0">
                <a:effectLst/>
              </a:rPr>
              <a:t> </a:t>
            </a:r>
            <a:r>
              <a:rPr lang="en-US" sz="1600" dirty="0" err="1">
                <a:effectLst/>
              </a:rPr>
              <a:t>signifie</a:t>
            </a:r>
            <a:r>
              <a:rPr lang="en-US" sz="1600" dirty="0">
                <a:effectLst/>
              </a:rPr>
              <a:t>. »</a:t>
            </a:r>
          </a:p>
          <a:p>
            <a:pPr algn="just" defTabSz="914400">
              <a:lnSpc>
                <a:spcPct val="90000"/>
              </a:lnSpc>
              <a:spcAft>
                <a:spcPts val="600"/>
              </a:spcAft>
              <a:buClr>
                <a:schemeClr val="accent1"/>
              </a:buClr>
            </a:pPr>
            <a:r>
              <a:rPr lang="en-US" sz="1600" b="1" dirty="0">
                <a:effectLst/>
              </a:rPr>
              <a:t>21</a:t>
            </a:r>
            <a:r>
              <a:rPr lang="en-US" sz="1600" dirty="0">
                <a:effectLst/>
              </a:rPr>
              <a:t> </a:t>
            </a:r>
            <a:r>
              <a:rPr lang="en-US" sz="1600" dirty="0" err="1">
                <a:effectLst/>
              </a:rPr>
              <a:t>Tous</a:t>
            </a:r>
            <a:r>
              <a:rPr lang="en-US" sz="1600" dirty="0">
                <a:effectLst/>
              </a:rPr>
              <a:t> les </a:t>
            </a:r>
            <a:r>
              <a:rPr lang="en-US" sz="1600" dirty="0" err="1">
                <a:effectLst/>
              </a:rPr>
              <a:t>Athéniens</a:t>
            </a:r>
            <a:r>
              <a:rPr lang="en-US" sz="1600" dirty="0">
                <a:effectLst/>
              </a:rPr>
              <a:t>, </a:t>
            </a:r>
            <a:r>
              <a:rPr lang="en-US" sz="1600" dirty="0" err="1">
                <a:effectLst/>
              </a:rPr>
              <a:t>en</a:t>
            </a:r>
            <a:r>
              <a:rPr lang="en-US" sz="1600" dirty="0">
                <a:effectLst/>
              </a:rPr>
              <a:t> </a:t>
            </a:r>
            <a:r>
              <a:rPr lang="en-US" sz="1600" dirty="0" err="1">
                <a:effectLst/>
              </a:rPr>
              <a:t>effet</a:t>
            </a:r>
            <a:r>
              <a:rPr lang="en-US" sz="1600" dirty="0">
                <a:effectLst/>
              </a:rPr>
              <a:t>, </a:t>
            </a:r>
            <a:r>
              <a:rPr lang="en-US" sz="1600" dirty="0" err="1">
                <a:effectLst/>
              </a:rPr>
              <a:t>ainsi</a:t>
            </a:r>
            <a:r>
              <a:rPr lang="en-US" sz="1600" dirty="0">
                <a:effectLst/>
              </a:rPr>
              <a:t> que les étrangers de passage, ne </a:t>
            </a:r>
            <a:r>
              <a:rPr lang="en-US" sz="1600" dirty="0" err="1">
                <a:effectLst/>
              </a:rPr>
              <a:t>consacraient</a:t>
            </a:r>
            <a:r>
              <a:rPr lang="en-US" sz="1600" dirty="0">
                <a:effectLst/>
              </a:rPr>
              <a:t> </a:t>
            </a:r>
            <a:r>
              <a:rPr lang="en-US" sz="1600" dirty="0" err="1">
                <a:effectLst/>
              </a:rPr>
              <a:t>leur</a:t>
            </a:r>
            <a:r>
              <a:rPr lang="en-US" sz="1600" dirty="0">
                <a:effectLst/>
              </a:rPr>
              <a:t> temps à </a:t>
            </a:r>
            <a:r>
              <a:rPr lang="en-US" sz="1600" dirty="0" err="1">
                <a:effectLst/>
              </a:rPr>
              <a:t>rien</a:t>
            </a:r>
            <a:r>
              <a:rPr lang="en-US" sz="1600" dirty="0">
                <a:effectLst/>
              </a:rPr>
              <a:t> </a:t>
            </a:r>
            <a:r>
              <a:rPr lang="en-US" sz="1600" dirty="0" err="1">
                <a:effectLst/>
              </a:rPr>
              <a:t>d’autre</a:t>
            </a:r>
            <a:r>
              <a:rPr lang="en-US" sz="1600" dirty="0">
                <a:effectLst/>
              </a:rPr>
              <a:t> que dire </a:t>
            </a:r>
            <a:r>
              <a:rPr lang="en-US" sz="1600" dirty="0" err="1">
                <a:effectLst/>
              </a:rPr>
              <a:t>ou</a:t>
            </a:r>
            <a:r>
              <a:rPr lang="en-US" sz="1600" dirty="0">
                <a:effectLst/>
              </a:rPr>
              <a:t> </a:t>
            </a:r>
            <a:r>
              <a:rPr lang="en-US" sz="1600" dirty="0" err="1">
                <a:effectLst/>
              </a:rPr>
              <a:t>écouter</a:t>
            </a:r>
            <a:r>
              <a:rPr lang="en-US" sz="1600" dirty="0">
                <a:effectLst/>
              </a:rPr>
              <a:t> la </a:t>
            </a:r>
            <a:r>
              <a:rPr lang="en-US" sz="1600" dirty="0" err="1">
                <a:effectLst/>
              </a:rPr>
              <a:t>dernière</a:t>
            </a:r>
            <a:r>
              <a:rPr lang="en-US" sz="1600" dirty="0">
                <a:effectLst/>
              </a:rPr>
              <a:t> </a:t>
            </a:r>
            <a:r>
              <a:rPr lang="en-US" sz="1600" dirty="0" err="1">
                <a:effectLst/>
              </a:rPr>
              <a:t>nouveauté</a:t>
            </a:r>
            <a:r>
              <a:rPr lang="en-US" sz="1600" dirty="0">
                <a:effectLst/>
              </a:rPr>
              <a:t>.</a:t>
            </a:r>
          </a:p>
          <a:p>
            <a:pPr algn="just" defTabSz="914400">
              <a:lnSpc>
                <a:spcPct val="90000"/>
              </a:lnSpc>
              <a:spcAft>
                <a:spcPts val="600"/>
              </a:spcAft>
              <a:buClr>
                <a:schemeClr val="accent1"/>
              </a:buClr>
            </a:pPr>
            <a:r>
              <a:rPr lang="en-US" sz="1600" b="1" dirty="0">
                <a:effectLst/>
              </a:rPr>
              <a:t>22</a:t>
            </a:r>
            <a:r>
              <a:rPr lang="en-US" sz="1600" dirty="0">
                <a:effectLst/>
              </a:rPr>
              <a:t> </a:t>
            </a:r>
            <a:r>
              <a:rPr lang="en-US" sz="1600" dirty="0" err="1">
                <a:effectLst/>
              </a:rPr>
              <a:t>Alors</a:t>
            </a:r>
            <a:r>
              <a:rPr lang="en-US" sz="1600" dirty="0">
                <a:effectLst/>
              </a:rPr>
              <a:t> Paul, </a:t>
            </a:r>
            <a:r>
              <a:rPr lang="en-US" sz="1600" dirty="0" err="1">
                <a:effectLst/>
              </a:rPr>
              <a:t>debout</a:t>
            </a:r>
            <a:r>
              <a:rPr lang="en-US" sz="1600" dirty="0">
                <a:effectLst/>
              </a:rPr>
              <a:t> au milieu de </a:t>
            </a:r>
            <a:r>
              <a:rPr lang="en-US" sz="1600" dirty="0" err="1">
                <a:effectLst/>
              </a:rPr>
              <a:t>l’Aréopage</a:t>
            </a:r>
            <a:r>
              <a:rPr lang="en-US" sz="1600" dirty="0">
                <a:effectLst/>
              </a:rPr>
              <a:t>, fit </a:t>
            </a:r>
            <a:r>
              <a:rPr lang="en-US" sz="1600" dirty="0" err="1">
                <a:effectLst/>
              </a:rPr>
              <a:t>ce</a:t>
            </a:r>
            <a:r>
              <a:rPr lang="en-US" sz="1600" dirty="0">
                <a:effectLst/>
              </a:rPr>
              <a:t> </a:t>
            </a:r>
            <a:r>
              <a:rPr lang="en-US" sz="1600" dirty="0" err="1">
                <a:effectLst/>
              </a:rPr>
              <a:t>discours</a:t>
            </a:r>
            <a:r>
              <a:rPr lang="en-US" sz="1600" dirty="0">
                <a:effectLst/>
              </a:rPr>
              <a:t> : « </a:t>
            </a:r>
            <a:r>
              <a:rPr lang="en-US" sz="1600" dirty="0" err="1">
                <a:effectLst/>
              </a:rPr>
              <a:t>Athéniens</a:t>
            </a:r>
            <a:r>
              <a:rPr lang="en-US" sz="1600" dirty="0">
                <a:effectLst/>
              </a:rPr>
              <a:t>, je </a:t>
            </a:r>
            <a:r>
              <a:rPr lang="en-US" sz="1600" dirty="0" err="1">
                <a:effectLst/>
              </a:rPr>
              <a:t>peux</a:t>
            </a:r>
            <a:r>
              <a:rPr lang="en-US" sz="1600" dirty="0">
                <a:effectLst/>
              </a:rPr>
              <a:t> observer que </a:t>
            </a:r>
            <a:r>
              <a:rPr lang="en-US" sz="1600" dirty="0" err="1">
                <a:effectLst/>
              </a:rPr>
              <a:t>vous</a:t>
            </a:r>
            <a:r>
              <a:rPr lang="en-US" sz="1600" dirty="0">
                <a:effectLst/>
              </a:rPr>
              <a:t> </a:t>
            </a:r>
            <a:r>
              <a:rPr lang="en-US" sz="1600" dirty="0" err="1">
                <a:effectLst/>
              </a:rPr>
              <a:t>êtes</a:t>
            </a:r>
            <a:r>
              <a:rPr lang="en-US" sz="1600" dirty="0">
                <a:effectLst/>
              </a:rPr>
              <a:t>, </a:t>
            </a:r>
            <a:r>
              <a:rPr lang="en-US" sz="1600" dirty="0" err="1">
                <a:effectLst/>
              </a:rPr>
              <a:t>en</a:t>
            </a:r>
            <a:r>
              <a:rPr lang="en-US" sz="1600" dirty="0">
                <a:effectLst/>
              </a:rPr>
              <a:t> </a:t>
            </a:r>
            <a:r>
              <a:rPr lang="en-US" sz="1600" dirty="0" err="1">
                <a:effectLst/>
              </a:rPr>
              <a:t>toutes</a:t>
            </a:r>
            <a:r>
              <a:rPr lang="en-US" sz="1600" dirty="0">
                <a:effectLst/>
              </a:rPr>
              <a:t> choses, des hommes </a:t>
            </a:r>
            <a:r>
              <a:rPr lang="en-US" sz="1600" dirty="0" err="1">
                <a:effectLst/>
              </a:rPr>
              <a:t>particulièrement</a:t>
            </a:r>
            <a:r>
              <a:rPr lang="en-US" sz="1600" dirty="0">
                <a:effectLst/>
              </a:rPr>
              <a:t> religieux.</a:t>
            </a:r>
          </a:p>
          <a:p>
            <a:pPr algn="just" defTabSz="914400">
              <a:lnSpc>
                <a:spcPct val="90000"/>
              </a:lnSpc>
              <a:spcAft>
                <a:spcPts val="600"/>
              </a:spcAft>
              <a:buClr>
                <a:schemeClr val="accent1"/>
              </a:buClr>
            </a:pPr>
            <a:r>
              <a:rPr lang="en-US" sz="1600" b="1" dirty="0">
                <a:effectLst/>
              </a:rPr>
              <a:t>23</a:t>
            </a:r>
            <a:r>
              <a:rPr lang="en-US" sz="1600" dirty="0">
                <a:effectLst/>
              </a:rPr>
              <a:t> </a:t>
            </a:r>
            <a:r>
              <a:rPr lang="en-US" sz="1600" dirty="0" err="1">
                <a:effectLst/>
              </a:rPr>
              <a:t>En</a:t>
            </a:r>
            <a:r>
              <a:rPr lang="en-US" sz="1600" dirty="0">
                <a:effectLst/>
              </a:rPr>
              <a:t> </a:t>
            </a:r>
            <a:r>
              <a:rPr lang="en-US" sz="1600" dirty="0" err="1">
                <a:effectLst/>
              </a:rPr>
              <a:t>effet</a:t>
            </a:r>
            <a:r>
              <a:rPr lang="en-US" sz="1600" dirty="0">
                <a:effectLst/>
              </a:rPr>
              <a:t>, </a:t>
            </a:r>
            <a:r>
              <a:rPr lang="en-US" sz="1600" dirty="0" err="1">
                <a:effectLst/>
              </a:rPr>
              <a:t>en</a:t>
            </a:r>
            <a:r>
              <a:rPr lang="en-US" sz="1600" dirty="0">
                <a:effectLst/>
              </a:rPr>
              <a:t> me </a:t>
            </a:r>
            <a:r>
              <a:rPr lang="en-US" sz="1600" dirty="0" err="1">
                <a:effectLst/>
              </a:rPr>
              <a:t>promenant</a:t>
            </a:r>
            <a:r>
              <a:rPr lang="en-US" sz="1600" dirty="0">
                <a:effectLst/>
              </a:rPr>
              <a:t> et </a:t>
            </a:r>
            <a:r>
              <a:rPr lang="en-US" sz="1600" dirty="0" err="1">
                <a:effectLst/>
              </a:rPr>
              <a:t>en</a:t>
            </a:r>
            <a:r>
              <a:rPr lang="en-US" sz="1600" dirty="0">
                <a:effectLst/>
              </a:rPr>
              <a:t> observant </a:t>
            </a:r>
            <a:r>
              <a:rPr lang="en-US" sz="1600" dirty="0" err="1">
                <a:effectLst/>
              </a:rPr>
              <a:t>vos</a:t>
            </a:r>
            <a:r>
              <a:rPr lang="en-US" sz="1600" dirty="0">
                <a:effectLst/>
              </a:rPr>
              <a:t> monuments </a:t>
            </a:r>
            <a:r>
              <a:rPr lang="en-US" sz="1600" dirty="0" err="1">
                <a:effectLst/>
              </a:rPr>
              <a:t>sacrés</a:t>
            </a:r>
            <a:r>
              <a:rPr lang="en-US" sz="1600" dirty="0">
                <a:effectLst/>
              </a:rPr>
              <a:t>, </a:t>
            </a:r>
            <a:r>
              <a:rPr lang="en-US" sz="1600" dirty="0" err="1">
                <a:effectLst/>
              </a:rPr>
              <a:t>j’ai</a:t>
            </a:r>
            <a:r>
              <a:rPr lang="en-US" sz="1600" dirty="0">
                <a:effectLst/>
              </a:rPr>
              <a:t> </a:t>
            </a:r>
            <a:r>
              <a:rPr lang="en-US" sz="1600" dirty="0" err="1">
                <a:effectLst/>
              </a:rPr>
              <a:t>même</a:t>
            </a:r>
            <a:r>
              <a:rPr lang="en-US" sz="1600" dirty="0">
                <a:effectLst/>
              </a:rPr>
              <a:t> trouvé un </a:t>
            </a:r>
            <a:r>
              <a:rPr lang="en-US" sz="1600" dirty="0" err="1">
                <a:effectLst/>
              </a:rPr>
              <a:t>autel</a:t>
            </a:r>
            <a:r>
              <a:rPr lang="en-US" sz="1600" dirty="0">
                <a:effectLst/>
              </a:rPr>
              <a:t> avec </a:t>
            </a:r>
            <a:r>
              <a:rPr lang="en-US" sz="1600" dirty="0" err="1">
                <a:effectLst/>
              </a:rPr>
              <a:t>cette</a:t>
            </a:r>
            <a:r>
              <a:rPr lang="en-US" sz="1600" dirty="0">
                <a:effectLst/>
              </a:rPr>
              <a:t> inscription : “Au </a:t>
            </a:r>
            <a:r>
              <a:rPr lang="en-US" sz="1600" dirty="0" err="1">
                <a:effectLst/>
              </a:rPr>
              <a:t>dieu</a:t>
            </a:r>
            <a:r>
              <a:rPr lang="en-US" sz="1600" dirty="0">
                <a:effectLst/>
              </a:rPr>
              <a:t> inconnu.” Or, </a:t>
            </a:r>
            <a:r>
              <a:rPr lang="en-US" sz="1600" dirty="0" err="1">
                <a:effectLst/>
              </a:rPr>
              <a:t>ce</a:t>
            </a:r>
            <a:r>
              <a:rPr lang="en-US" sz="1600" dirty="0">
                <a:effectLst/>
              </a:rPr>
              <a:t> que </a:t>
            </a:r>
            <a:r>
              <a:rPr lang="en-US" sz="1600" dirty="0" err="1">
                <a:effectLst/>
              </a:rPr>
              <a:t>vous</a:t>
            </a:r>
            <a:r>
              <a:rPr lang="en-US" sz="1600" dirty="0">
                <a:effectLst/>
              </a:rPr>
              <a:t> </a:t>
            </a:r>
            <a:r>
              <a:rPr lang="en-US" sz="1600" dirty="0" err="1">
                <a:effectLst/>
              </a:rPr>
              <a:t>vénérez</a:t>
            </a:r>
            <a:r>
              <a:rPr lang="en-US" sz="1600" dirty="0">
                <a:effectLst/>
              </a:rPr>
              <a:t> sans le </a:t>
            </a:r>
            <a:r>
              <a:rPr lang="en-US" sz="1600" dirty="0" err="1">
                <a:effectLst/>
              </a:rPr>
              <a:t>connaître</a:t>
            </a:r>
            <a:r>
              <a:rPr lang="en-US" sz="1600" dirty="0">
                <a:effectLst/>
              </a:rPr>
              <a:t>, voilà </a:t>
            </a:r>
            <a:r>
              <a:rPr lang="en-US" sz="1600" dirty="0" err="1">
                <a:effectLst/>
              </a:rPr>
              <a:t>ce</a:t>
            </a:r>
            <a:r>
              <a:rPr lang="en-US" sz="1600" dirty="0">
                <a:effectLst/>
              </a:rPr>
              <a:t> que, </a:t>
            </a:r>
            <a:r>
              <a:rPr lang="en-US" sz="1600" dirty="0" err="1">
                <a:effectLst/>
              </a:rPr>
              <a:t>moi</a:t>
            </a:r>
            <a:r>
              <a:rPr lang="en-US" sz="1600" dirty="0">
                <a:effectLst/>
              </a:rPr>
              <a:t>, je </a:t>
            </a:r>
            <a:r>
              <a:rPr lang="en-US" sz="1600" dirty="0" err="1">
                <a:effectLst/>
              </a:rPr>
              <a:t>viens</a:t>
            </a:r>
            <a:r>
              <a:rPr lang="en-US" sz="1600" dirty="0">
                <a:effectLst/>
              </a:rPr>
              <a:t> </a:t>
            </a:r>
            <a:r>
              <a:rPr lang="en-US" sz="1600" dirty="0" err="1">
                <a:effectLst/>
              </a:rPr>
              <a:t>vous</a:t>
            </a:r>
            <a:r>
              <a:rPr lang="en-US" sz="1600" dirty="0">
                <a:effectLst/>
              </a:rPr>
              <a:t> </a:t>
            </a:r>
            <a:r>
              <a:rPr lang="en-US" sz="1600" dirty="0" err="1">
                <a:effectLst/>
              </a:rPr>
              <a:t>annoncer</a:t>
            </a:r>
            <a:r>
              <a:rPr lang="en-US" sz="1600" dirty="0">
                <a:effectLst/>
              </a:rPr>
              <a:t>.</a:t>
            </a:r>
          </a:p>
          <a:p>
            <a:pPr algn="just" defTabSz="914400">
              <a:lnSpc>
                <a:spcPct val="90000"/>
              </a:lnSpc>
              <a:spcAft>
                <a:spcPts val="600"/>
              </a:spcAft>
              <a:buClr>
                <a:schemeClr val="accent1"/>
              </a:buClr>
            </a:pPr>
            <a:r>
              <a:rPr lang="en-US" sz="1600" b="1" dirty="0">
                <a:effectLst/>
              </a:rPr>
              <a:t>24</a:t>
            </a:r>
            <a:r>
              <a:rPr lang="en-US" sz="1600" dirty="0">
                <a:effectLst/>
              </a:rPr>
              <a:t> Le Dieu qui a fait le monde et tout </a:t>
            </a:r>
            <a:r>
              <a:rPr lang="en-US" sz="1600" dirty="0" err="1">
                <a:effectLst/>
              </a:rPr>
              <a:t>ce</a:t>
            </a:r>
            <a:r>
              <a:rPr lang="en-US" sz="1600" dirty="0">
                <a:effectLst/>
              </a:rPr>
              <a:t> </a:t>
            </a:r>
            <a:r>
              <a:rPr lang="en-US" sz="1600" dirty="0" err="1">
                <a:effectLst/>
              </a:rPr>
              <a:t>qu’il</a:t>
            </a:r>
            <a:r>
              <a:rPr lang="en-US" sz="1600" dirty="0">
                <a:effectLst/>
              </a:rPr>
              <a:t> </a:t>
            </a:r>
            <a:r>
              <a:rPr lang="en-US" sz="1600" dirty="0" err="1">
                <a:effectLst/>
              </a:rPr>
              <a:t>contient</a:t>
            </a:r>
            <a:r>
              <a:rPr lang="en-US" sz="1600" dirty="0">
                <a:effectLst/>
              </a:rPr>
              <a:t>, </a:t>
            </a:r>
            <a:r>
              <a:rPr lang="en-US" sz="1600" dirty="0" err="1">
                <a:effectLst/>
              </a:rPr>
              <a:t>lui</a:t>
            </a:r>
            <a:r>
              <a:rPr lang="en-US" sz="1600" dirty="0">
                <a:effectLst/>
              </a:rPr>
              <a:t> qui </a:t>
            </a:r>
            <a:r>
              <a:rPr lang="en-US" sz="1600" dirty="0" err="1">
                <a:effectLst/>
              </a:rPr>
              <a:t>est</a:t>
            </a:r>
            <a:r>
              <a:rPr lang="en-US" sz="1600" dirty="0">
                <a:effectLst/>
              </a:rPr>
              <a:t> Seigneur du </a:t>
            </a:r>
            <a:r>
              <a:rPr lang="en-US" sz="1600" dirty="0" err="1">
                <a:effectLst/>
              </a:rPr>
              <a:t>ciel</a:t>
            </a:r>
            <a:r>
              <a:rPr lang="en-US" sz="1600" dirty="0">
                <a:effectLst/>
              </a:rPr>
              <a:t> et de la </a:t>
            </a:r>
            <a:r>
              <a:rPr lang="en-US" sz="1600" dirty="0" err="1">
                <a:effectLst/>
              </a:rPr>
              <a:t>terre</a:t>
            </a:r>
            <a:r>
              <a:rPr lang="en-US" sz="1600" dirty="0">
                <a:effectLst/>
              </a:rPr>
              <a:t>, </a:t>
            </a:r>
            <a:r>
              <a:rPr lang="en-US" sz="1600" dirty="0" err="1">
                <a:effectLst/>
              </a:rPr>
              <a:t>n’habite</a:t>
            </a:r>
            <a:r>
              <a:rPr lang="en-US" sz="1600" dirty="0">
                <a:effectLst/>
              </a:rPr>
              <a:t> pas des </a:t>
            </a:r>
            <a:r>
              <a:rPr lang="en-US" sz="1600" dirty="0" err="1">
                <a:effectLst/>
              </a:rPr>
              <a:t>sanctuaires</a:t>
            </a:r>
            <a:r>
              <a:rPr lang="en-US" sz="1600" dirty="0">
                <a:effectLst/>
              </a:rPr>
              <a:t> faits de main </a:t>
            </a:r>
            <a:r>
              <a:rPr lang="en-US" sz="1600" dirty="0" err="1">
                <a:effectLst/>
              </a:rPr>
              <a:t>d’homme</a:t>
            </a:r>
            <a:r>
              <a:rPr lang="en-US" sz="1600" dirty="0">
                <a:effectLst/>
              </a:rPr>
              <a:t> ;</a:t>
            </a:r>
          </a:p>
          <a:p>
            <a:pPr algn="just" defTabSz="914400">
              <a:lnSpc>
                <a:spcPct val="90000"/>
              </a:lnSpc>
              <a:spcAft>
                <a:spcPts val="600"/>
              </a:spcAft>
              <a:buClr>
                <a:schemeClr val="accent1"/>
              </a:buClr>
            </a:pPr>
            <a:r>
              <a:rPr lang="en-US" sz="1600" b="1" dirty="0">
                <a:effectLst/>
              </a:rPr>
              <a:t>25</a:t>
            </a:r>
            <a:r>
              <a:rPr lang="en-US" sz="1600" dirty="0">
                <a:effectLst/>
              </a:rPr>
              <a:t> il </a:t>
            </a:r>
            <a:r>
              <a:rPr lang="en-US" sz="1600" dirty="0" err="1">
                <a:effectLst/>
              </a:rPr>
              <a:t>n’est</a:t>
            </a:r>
            <a:r>
              <a:rPr lang="en-US" sz="1600" dirty="0">
                <a:effectLst/>
              </a:rPr>
              <a:t> pas non plus </a:t>
            </a:r>
            <a:r>
              <a:rPr lang="en-US" sz="1600" dirty="0" err="1">
                <a:effectLst/>
              </a:rPr>
              <a:t>servi</a:t>
            </a:r>
            <a:r>
              <a:rPr lang="en-US" sz="1600" dirty="0">
                <a:effectLst/>
              </a:rPr>
              <a:t> par des mains </a:t>
            </a:r>
            <a:r>
              <a:rPr lang="en-US" sz="1600" dirty="0" err="1">
                <a:effectLst/>
              </a:rPr>
              <a:t>humaines</a:t>
            </a:r>
            <a:r>
              <a:rPr lang="en-US" sz="1600" dirty="0">
                <a:effectLst/>
              </a:rPr>
              <a:t>, </a:t>
            </a:r>
            <a:r>
              <a:rPr lang="en-US" sz="1600" dirty="0" err="1">
                <a:effectLst/>
              </a:rPr>
              <a:t>comme</a:t>
            </a:r>
            <a:r>
              <a:rPr lang="en-US" sz="1600" dirty="0">
                <a:effectLst/>
              </a:rPr>
              <a:t> </a:t>
            </a:r>
            <a:r>
              <a:rPr lang="en-US" sz="1600" dirty="0" err="1">
                <a:effectLst/>
              </a:rPr>
              <a:t>s’il</a:t>
            </a:r>
            <a:r>
              <a:rPr lang="en-US" sz="1600" dirty="0">
                <a:effectLst/>
              </a:rPr>
              <a:t> </a:t>
            </a:r>
            <a:r>
              <a:rPr lang="en-US" sz="1600" dirty="0" err="1">
                <a:effectLst/>
              </a:rPr>
              <a:t>avait</a:t>
            </a:r>
            <a:r>
              <a:rPr lang="en-US" sz="1600" dirty="0">
                <a:effectLst/>
              </a:rPr>
              <a:t> </a:t>
            </a:r>
            <a:r>
              <a:rPr lang="en-US" sz="1600" dirty="0" err="1">
                <a:effectLst/>
              </a:rPr>
              <a:t>besoin</a:t>
            </a:r>
            <a:r>
              <a:rPr lang="en-US" sz="1600" dirty="0">
                <a:effectLst/>
              </a:rPr>
              <a:t> de quoi que </a:t>
            </a:r>
            <a:r>
              <a:rPr lang="en-US" sz="1600" dirty="0" err="1">
                <a:effectLst/>
              </a:rPr>
              <a:t>ce</a:t>
            </a:r>
            <a:r>
              <a:rPr lang="en-US" sz="1600" dirty="0">
                <a:effectLst/>
              </a:rPr>
              <a:t> </a:t>
            </a:r>
            <a:r>
              <a:rPr lang="en-US" sz="1600" dirty="0" err="1">
                <a:effectLst/>
              </a:rPr>
              <a:t>soit</a:t>
            </a:r>
            <a:r>
              <a:rPr lang="en-US" sz="1600" dirty="0">
                <a:effectLst/>
              </a:rPr>
              <a:t>, </a:t>
            </a:r>
            <a:r>
              <a:rPr lang="en-US" sz="1600" dirty="0" err="1">
                <a:effectLst/>
              </a:rPr>
              <a:t>lui</a:t>
            </a:r>
            <a:r>
              <a:rPr lang="en-US" sz="1600" dirty="0">
                <a:effectLst/>
              </a:rPr>
              <a:t> qui </a:t>
            </a:r>
            <a:r>
              <a:rPr lang="en-US" sz="1600" dirty="0" err="1">
                <a:effectLst/>
              </a:rPr>
              <a:t>donne</a:t>
            </a:r>
            <a:r>
              <a:rPr lang="en-US" sz="1600" dirty="0">
                <a:effectLst/>
              </a:rPr>
              <a:t> à </a:t>
            </a:r>
            <a:r>
              <a:rPr lang="en-US" sz="1600" dirty="0" err="1">
                <a:effectLst/>
              </a:rPr>
              <a:t>tous</a:t>
            </a:r>
            <a:r>
              <a:rPr lang="en-US" sz="1600" dirty="0">
                <a:effectLst/>
              </a:rPr>
              <a:t> la vie, le souffle et tout le </a:t>
            </a:r>
            <a:r>
              <a:rPr lang="en-US" sz="1600" dirty="0" err="1">
                <a:effectLst/>
              </a:rPr>
              <a:t>nécessaire</a:t>
            </a:r>
            <a:r>
              <a:rPr lang="en-US" sz="1600" dirty="0">
                <a:effectLst/>
              </a:rPr>
              <a:t>.</a:t>
            </a:r>
          </a:p>
        </p:txBody>
      </p:sp>
      <p:pic>
        <p:nvPicPr>
          <p:cNvPr id="9" name="Image 8" descr="Une image contenant intérieur&#10;&#10;Description générée automatiquement">
            <a:extLst>
              <a:ext uri="{FF2B5EF4-FFF2-40B4-BE49-F238E27FC236}">
                <a16:creationId xmlns:a16="http://schemas.microsoft.com/office/drawing/2014/main" id="{9A12F9B2-B80D-4EAF-986A-7D6247ED56D3}"/>
              </a:ext>
            </a:extLst>
          </p:cNvPr>
          <p:cNvPicPr>
            <a:picLocks noChangeAspect="1"/>
          </p:cNvPicPr>
          <p:nvPr/>
        </p:nvPicPr>
        <p:blipFill>
          <a:blip r:embed="rId2"/>
          <a:stretch>
            <a:fillRect/>
          </a:stretch>
        </p:blipFill>
        <p:spPr>
          <a:xfrm>
            <a:off x="5572126" y="162135"/>
            <a:ext cx="2628898" cy="1473497"/>
          </a:xfrm>
          <a:prstGeom prst="rect">
            <a:avLst/>
          </a:prstGeom>
        </p:spPr>
      </p:pic>
    </p:spTree>
    <p:extLst>
      <p:ext uri="{BB962C8B-B14F-4D97-AF65-F5344CB8AC3E}">
        <p14:creationId xmlns:p14="http://schemas.microsoft.com/office/powerpoint/2010/main" val="60101393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otalTime>98</TotalTime>
  <Words>2454</Words>
  <Application>Microsoft Macintosh PowerPoint</Application>
  <PresentationFormat>Grand écran</PresentationFormat>
  <Paragraphs>121</Paragraphs>
  <Slides>26</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26</vt:i4>
      </vt:variant>
    </vt:vector>
  </HeadingPairs>
  <TitlesOfParts>
    <vt:vector size="38" baseType="lpstr">
      <vt:lpstr>Arial</vt:lpstr>
      <vt:lpstr>Bodoni 72 Book</vt:lpstr>
      <vt:lpstr>Bodoni MT</vt:lpstr>
      <vt:lpstr>Bradley Hand ITC</vt:lpstr>
      <vt:lpstr>Calibri</vt:lpstr>
      <vt:lpstr>Calibri Light</vt:lpstr>
      <vt:lpstr>Cavolini</vt:lpstr>
      <vt:lpstr>Times New Roman</vt:lpstr>
      <vt:lpstr>Tw Cen MT</vt:lpstr>
      <vt:lpstr>Tw Cen MT Condensed</vt:lpstr>
      <vt:lpstr>Wingdings 3</vt:lpstr>
      <vt:lpstr>Intégral</vt:lpstr>
      <vt:lpstr>Athénée 2 - 2021/2022</vt:lpstr>
      <vt:lpstr>A l’ECOLE DE JESUS-CHRIST   MAÎTRE ET PEDAGOGUE</vt:lpstr>
      <vt:lpstr> Coeli enarrant gloriam Dei   Les cieux racontent  la gloire de Dieu       Psaume 19</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Saint Jean-Paul II        Reims / 1996</vt:lpstr>
      <vt:lpstr>Cardinal Garrone</vt:lpstr>
      <vt:lpstr>Présentation PowerPoint</vt:lpstr>
      <vt:lpstr>Présentation PowerPoint</vt:lpstr>
      <vt:lpstr>THEOLOGIE  THEOS : DIEU     LOGOS : ETUDE</vt:lpstr>
      <vt:lpstr>Rm 11, 33-36</vt:lpstr>
      <vt:lpstr>2 Tm 3, 16-17</vt:lpstr>
      <vt:lpstr>Présentation PowerPoint</vt:lpstr>
      <vt:lpstr>Présentation PowerPoint</vt:lpstr>
      <vt:lpstr>Présentation PowerPoint</vt:lpstr>
      <vt:lpstr>Ouvrage conseillé en fin de cours </vt:lpstr>
      <vt:lpstr>Ouvrage conseillé en fin de cours </vt:lpstr>
      <vt:lpstr>« Si vous êtes ce que vous devez être, vous mettrez le feu  au monde entier ! »      Sainte Catherine de Sienne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Promotion 2020/2021</dc:title>
  <dc:creator>Frederic FAGOT - (DDEC 56)</dc:creator>
  <cp:lastModifiedBy>frederic.fagot@gmail.com</cp:lastModifiedBy>
  <cp:revision>25</cp:revision>
  <dcterms:created xsi:type="dcterms:W3CDTF">2021-01-07T13:10:26Z</dcterms:created>
  <dcterms:modified xsi:type="dcterms:W3CDTF">2022-01-12T17:15:45Z</dcterms:modified>
</cp:coreProperties>
</file>