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81" r:id="rId9"/>
    <p:sldId id="263" r:id="rId10"/>
    <p:sldId id="264" r:id="rId11"/>
    <p:sldId id="265" r:id="rId12"/>
    <p:sldId id="266" r:id="rId13"/>
    <p:sldId id="267" r:id="rId14"/>
    <p:sldId id="268" r:id="rId15"/>
    <p:sldId id="279" r:id="rId16"/>
    <p:sldId id="278" r:id="rId17"/>
    <p:sldId id="271" r:id="rId18"/>
    <p:sldId id="272" r:id="rId19"/>
    <p:sldId id="273" r:id="rId20"/>
    <p:sldId id="274" r:id="rId21"/>
    <p:sldId id="280" r:id="rId22"/>
    <p:sldId id="277"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47D018-D039-4E5C-8488-3189D26C479A}" type="datetimeFigureOut">
              <a:rPr lang="fr-FR" smtClean="0"/>
              <a:t>14/12/2021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31E2E1-1D83-4074-9C62-B936CC76760E}" type="slidenum">
              <a:rPr lang="fr-FR" smtClean="0"/>
              <a:t>‹N°›</a:t>
            </a:fld>
            <a:endParaRPr lang="fr-FR"/>
          </a:p>
        </p:txBody>
      </p:sp>
    </p:spTree>
    <p:extLst>
      <p:ext uri="{BB962C8B-B14F-4D97-AF65-F5344CB8AC3E}">
        <p14:creationId xmlns:p14="http://schemas.microsoft.com/office/powerpoint/2010/main" val="123588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1C0AEAD-327D-46B1-9667-204AFA73487E}" type="datetimeFigureOut">
              <a:rPr lang="fr-FR" smtClean="0"/>
              <a:t>14/12/2021</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171E02B-5B90-42A1-9F0F-34773EBD3526}"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201079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C0AEAD-327D-46B1-9667-204AFA73487E}" type="datetimeFigureOut">
              <a:rPr lang="fr-FR" smtClean="0"/>
              <a:t>14/12/2021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376366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C0AEAD-327D-46B1-9667-204AFA73487E}" type="datetimeFigureOut">
              <a:rPr lang="fr-FR" smtClean="0"/>
              <a:t>14/12/2021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352848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C0AEAD-327D-46B1-9667-204AFA73487E}" type="datetimeFigureOut">
              <a:rPr lang="fr-FR" smtClean="0"/>
              <a:t>14/12/2021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375325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1C0AEAD-327D-46B1-9667-204AFA73487E}" type="datetimeFigureOut">
              <a:rPr lang="fr-FR" smtClean="0"/>
              <a:t>14/12/2021</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171E02B-5B90-42A1-9F0F-34773EBD3526}"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871948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C0AEAD-327D-46B1-9667-204AFA73487E}" type="datetimeFigureOut">
              <a:rPr lang="fr-FR" smtClean="0"/>
              <a:t>14/12/2021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56288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C0AEAD-327D-46B1-9667-204AFA73487E}" type="datetimeFigureOut">
              <a:rPr lang="fr-FR" smtClean="0"/>
              <a:t>14/12/2021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42456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1C0AEAD-327D-46B1-9667-204AFA73487E}" type="datetimeFigureOut">
              <a:rPr lang="fr-FR" smtClean="0"/>
              <a:t>14/12/2021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34927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0AEAD-327D-46B1-9667-204AFA73487E}" type="datetimeFigureOut">
              <a:rPr lang="fr-FR" smtClean="0"/>
              <a:t>14/12/2021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71E02B-5B90-42A1-9F0F-34773EBD3526}" type="slidenum">
              <a:rPr lang="fr-FR" smtClean="0"/>
              <a:t>‹N°›</a:t>
            </a:fld>
            <a:endParaRPr lang="fr-FR"/>
          </a:p>
        </p:txBody>
      </p:sp>
    </p:spTree>
    <p:extLst>
      <p:ext uri="{BB962C8B-B14F-4D97-AF65-F5344CB8AC3E}">
        <p14:creationId xmlns:p14="http://schemas.microsoft.com/office/powerpoint/2010/main" val="273968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C0AEAD-327D-46B1-9667-204AFA73487E}" type="datetimeFigureOut">
              <a:rPr lang="fr-FR" smtClean="0"/>
              <a:t>14/12/2021</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71E02B-5B90-42A1-9F0F-34773EBD3526}"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895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C0AEAD-327D-46B1-9667-204AFA73487E}" type="datetimeFigureOut">
              <a:rPr lang="fr-FR" smtClean="0"/>
              <a:t>14/12/2021</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71E02B-5B90-42A1-9F0F-34773EBD3526}"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810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1C0AEAD-327D-46B1-9667-204AFA73487E}" type="datetimeFigureOut">
              <a:rPr lang="fr-FR" smtClean="0"/>
              <a:t>14/12/2021</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171E02B-5B90-42A1-9F0F-34773EBD3526}"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4861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 6">
            <a:extLst>
              <a:ext uri="{FF2B5EF4-FFF2-40B4-BE49-F238E27FC236}">
                <a16:creationId xmlns:a16="http://schemas.microsoft.com/office/drawing/2014/main" xmlns="" id="{C15EBB56-56DF-4B5F-A382-D565F8F8F24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12191980" cy="6857990"/>
          </a:xfrm>
          <a:prstGeom prst="rect">
            <a:avLst/>
          </a:prstGeom>
        </p:spPr>
      </p:pic>
      <p:sp>
        <p:nvSpPr>
          <p:cNvPr id="19" name="Rectangle 18">
            <a:extLst>
              <a:ext uri="{FF2B5EF4-FFF2-40B4-BE49-F238E27FC236}">
                <a16:creationId xmlns:a16="http://schemas.microsoft.com/office/drawing/2014/main" xmlns="" id="{3CBA2BA5-DF4D-437C-9273-F945CF857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7754EA86-2D7A-4D51-B5F6-DA6349D5F4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re 1">
            <a:extLst>
              <a:ext uri="{FF2B5EF4-FFF2-40B4-BE49-F238E27FC236}">
                <a16:creationId xmlns:a16="http://schemas.microsoft.com/office/drawing/2014/main" xmlns="" id="{B8372F33-4D1B-49EC-B5E8-AFCAE992D47E}"/>
              </a:ext>
            </a:extLst>
          </p:cNvPr>
          <p:cNvSpPr>
            <a:spLocks noGrp="1"/>
          </p:cNvSpPr>
          <p:nvPr>
            <p:ph type="ctrTitle"/>
          </p:nvPr>
        </p:nvSpPr>
        <p:spPr>
          <a:xfrm>
            <a:off x="1885959" y="2185352"/>
            <a:ext cx="4891887" cy="1025935"/>
          </a:xfrm>
        </p:spPr>
        <p:txBody>
          <a:bodyPr vert="horz" lIns="91440" tIns="45720" rIns="91440" bIns="45720" rtlCol="0" anchor="ctr">
            <a:normAutofit/>
          </a:bodyPr>
          <a:lstStyle/>
          <a:p>
            <a:pPr algn="l"/>
            <a:r>
              <a:rPr lang="en-US" sz="3600" dirty="0"/>
              <a:t>Qui </a:t>
            </a:r>
            <a:r>
              <a:rPr lang="en-US" sz="3600" dirty="0" err="1"/>
              <a:t>est</a:t>
            </a:r>
            <a:r>
              <a:rPr lang="en-US" sz="3600" dirty="0"/>
              <a:t> </a:t>
            </a:r>
            <a:r>
              <a:rPr lang="en-US" sz="3600" dirty="0" err="1"/>
              <a:t>l’homme</a:t>
            </a:r>
            <a:r>
              <a:rPr lang="en-US" sz="3600" dirty="0"/>
              <a:t> ? </a:t>
            </a:r>
          </a:p>
        </p:txBody>
      </p:sp>
    </p:spTree>
    <p:extLst>
      <p:ext uri="{BB962C8B-B14F-4D97-AF65-F5344CB8AC3E}">
        <p14:creationId xmlns:p14="http://schemas.microsoft.com/office/powerpoint/2010/main" val="2963777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2. La communion, ou l’homme, être de relation</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1497496" y="2184516"/>
            <a:ext cx="9594574" cy="584775"/>
          </a:xfrm>
          <a:prstGeom prst="rect">
            <a:avLst/>
          </a:prstGeom>
          <a:noFill/>
        </p:spPr>
        <p:txBody>
          <a:bodyPr wrap="square" rtlCol="0">
            <a:spAutoFit/>
          </a:bodyPr>
          <a:lstStyle/>
          <a:p>
            <a:r>
              <a:rPr lang="fr-FR" sz="3200" i="1" dirty="0"/>
              <a:t>b) De la personne divine à la personne humaine</a:t>
            </a:r>
          </a:p>
        </p:txBody>
      </p:sp>
    </p:spTree>
    <p:extLst>
      <p:ext uri="{BB962C8B-B14F-4D97-AF65-F5344CB8AC3E}">
        <p14:creationId xmlns:p14="http://schemas.microsoft.com/office/powerpoint/2010/main" val="3464735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2. La communion, ou l’homme, être de relation</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1497496" y="2184516"/>
            <a:ext cx="9594574" cy="584775"/>
          </a:xfrm>
          <a:prstGeom prst="rect">
            <a:avLst/>
          </a:prstGeom>
          <a:noFill/>
        </p:spPr>
        <p:txBody>
          <a:bodyPr wrap="square" rtlCol="0">
            <a:spAutoFit/>
          </a:bodyPr>
          <a:lstStyle/>
          <a:p>
            <a:r>
              <a:rPr lang="fr-FR" sz="3200" i="1" dirty="0"/>
              <a:t>c) Un être de relation</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52060" y="2920056"/>
            <a:ext cx="9594574" cy="4154984"/>
          </a:xfrm>
          <a:prstGeom prst="rect">
            <a:avLst/>
          </a:prstGeom>
          <a:noFill/>
        </p:spPr>
        <p:txBody>
          <a:bodyPr wrap="square" rtlCol="0">
            <a:spAutoFit/>
          </a:bodyPr>
          <a:lstStyle/>
          <a:p>
            <a:r>
              <a:rPr lang="fr-FR" sz="2400" b="1" dirty="0">
                <a:solidFill>
                  <a:srgbClr val="3B3B3B"/>
                </a:solidFill>
                <a:effectLst/>
                <a:latin typeface="Times New Roman" panose="02020603050405020304" pitchFamily="18" charset="0"/>
                <a:ea typeface="Calibri" panose="020F0502020204030204" pitchFamily="34" charset="0"/>
                <a:cs typeface="Times New Roman" panose="02020603050405020304" pitchFamily="18" charset="0"/>
              </a:rPr>
              <a:t>Le corps humain avec son sexe, sa masculinité et sa féminité, vu dans le mystère même de la création est non seulement une source de fécondité et de procréation, comme dans tout l'ordre naturel, mais il comprend dès "l'origine" l'attribut "conjugal", c'est-à-dire la faculté d'exprimer l'amour: précisément cet amour dans lequel l'homme-personne devient don et - par ce don - réalise le sens même de son "être" et son "exister". Rappelons-nous ici le texte du dernier Concile où il est déclaré que l'homme est, dans le monde visible, </a:t>
            </a:r>
            <a:r>
              <a:rPr lang="fr-FR" sz="2400" b="1" i="1" dirty="0">
                <a:solidFill>
                  <a:srgbClr val="3B3B3B"/>
                </a:solidFill>
                <a:effectLst/>
                <a:latin typeface="Times New Roman" panose="02020603050405020304" pitchFamily="18" charset="0"/>
                <a:ea typeface="Calibri" panose="020F0502020204030204" pitchFamily="34" charset="0"/>
                <a:cs typeface="Times New Roman" panose="02020603050405020304" pitchFamily="18" charset="0"/>
              </a:rPr>
              <a:t>"l'unique créature que Dieu a voulue pour elle-même", ajoutant que cet homme "ne peut pleinement se trouver que par le don désintéressé de lui-même "</a:t>
            </a:r>
            <a:r>
              <a:rPr lang="fr-FR" sz="2400" dirty="0">
                <a:solidFill>
                  <a:srgbClr val="3B3B3B"/>
                </a:solidFill>
                <a:effectLst/>
                <a:latin typeface="Times New Roman" panose="02020603050405020304" pitchFamily="18" charset="0"/>
                <a:ea typeface="Calibri" panose="020F0502020204030204" pitchFamily="34" charset="0"/>
                <a:cs typeface="Times New Roman" panose="02020603050405020304" pitchFamily="18" charset="0"/>
              </a:rPr>
              <a:t> (Jean-Paul II, 16 janvier 1980).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400" dirty="0"/>
          </a:p>
        </p:txBody>
      </p:sp>
    </p:spTree>
    <p:extLst>
      <p:ext uri="{BB962C8B-B14F-4D97-AF65-F5344CB8AC3E}">
        <p14:creationId xmlns:p14="http://schemas.microsoft.com/office/powerpoint/2010/main" val="588604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3. L’homme tiré de la terre: sa fragilité</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52060" y="2920056"/>
            <a:ext cx="9236334" cy="3539430"/>
          </a:xfrm>
          <a:prstGeom prst="rect">
            <a:avLst/>
          </a:prstGeom>
          <a:noFill/>
        </p:spPr>
        <p:txBody>
          <a:bodyPr wrap="square" rtlCol="0">
            <a:spAutoFit/>
          </a:bodyPr>
          <a:lstStyle/>
          <a:p>
            <a:r>
              <a:rPr lang="fr-FR" sz="2800" b="1" i="1" dirty="0"/>
              <a:t>Une voix dit : « Proclame ! » Et je dis : « Que vais-je proclamer ? » Toute chair est comme l’herbe, toute sa grâce, comme la fleur des champs : l’herbe se dessèche et la fleur se fane quand passe sur elle le souffle du Seigneur. Oui, le peuple est comme l’herbe : l’herbe se dessèche et la fleur se fane, mais la parole de notre Dieu demeure pour toujours.</a:t>
            </a:r>
            <a:r>
              <a:rPr lang="fr-FR" sz="2800" dirty="0"/>
              <a:t> </a:t>
            </a:r>
          </a:p>
          <a:p>
            <a:r>
              <a:rPr lang="fr-FR" sz="2800" dirty="0"/>
              <a:t>(Is 40,6-8)</a:t>
            </a:r>
          </a:p>
        </p:txBody>
      </p:sp>
      <p:sp>
        <p:nvSpPr>
          <p:cNvPr id="7" name="ZoneTexte 6">
            <a:extLst>
              <a:ext uri="{FF2B5EF4-FFF2-40B4-BE49-F238E27FC236}">
                <a16:creationId xmlns:a16="http://schemas.microsoft.com/office/drawing/2014/main" xmlns="" id="{8A6649A8-DD96-4F7F-B0B7-9792B6FF2556}"/>
              </a:ext>
            </a:extLst>
          </p:cNvPr>
          <p:cNvSpPr txBox="1"/>
          <p:nvPr/>
        </p:nvSpPr>
        <p:spPr>
          <a:xfrm>
            <a:off x="1891098" y="1742526"/>
            <a:ext cx="9594574" cy="523220"/>
          </a:xfrm>
          <a:prstGeom prst="rect">
            <a:avLst/>
          </a:prstGeom>
          <a:noFill/>
        </p:spPr>
        <p:txBody>
          <a:bodyPr wrap="square" rtlCol="0">
            <a:spAutoFit/>
          </a:bodyPr>
          <a:lstStyle/>
          <a:p>
            <a:r>
              <a:rPr lang="fr-FR" sz="2800" dirty="0"/>
              <a:t>a) Au commencement : fragilité humaine</a:t>
            </a:r>
          </a:p>
        </p:txBody>
      </p:sp>
    </p:spTree>
    <p:extLst>
      <p:ext uri="{BB962C8B-B14F-4D97-AF65-F5344CB8AC3E}">
        <p14:creationId xmlns:p14="http://schemas.microsoft.com/office/powerpoint/2010/main" val="3223430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3. L’homme tiré de la terre: sa fragilité</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236334" cy="4154984"/>
          </a:xfrm>
          <a:prstGeom prst="rect">
            <a:avLst/>
          </a:prstGeom>
          <a:noFill/>
        </p:spPr>
        <p:txBody>
          <a:bodyPr wrap="square" rtlCol="0">
            <a:spAutoFit/>
          </a:bodyPr>
          <a:lstStyle/>
          <a:p>
            <a:r>
              <a:rPr lang="fr-FR" sz="2400" b="1" i="1" dirty="0"/>
              <a:t>Je me suis dit à propos des fils d’Adam : Dieu les met à l’épreuve pour leur montrer qu’ils sont comme les bêtes. Car le sort des fils d’Adam et celui de la bête sont un seul et même sort. Comme est la mort de l’un, ainsi la mort de l’autre : ils ont tous un seul et même souffle. L’homme n’a rien de plus que la bête : tout est vanité.  Tout va vers un même lieu : tout est tiré de la poussière, et tout retourne à la poussière. Qui sait où va le souffle des fils d’Adam ? Monte-t-il vers le haut, tandis que le souffle de la bête descendrait vers la terre ? Je ne vois rien de mieux pour l’homme que de jouir de son ouvrage, car tel est son lot. Qui donc l’emmènera voir ce qui, après lui, sera ?</a:t>
            </a:r>
            <a:r>
              <a:rPr lang="fr-FR" sz="2400" dirty="0"/>
              <a:t> </a:t>
            </a:r>
          </a:p>
          <a:p>
            <a:pPr algn="r"/>
            <a:r>
              <a:rPr lang="fr-FR" sz="2400" dirty="0"/>
              <a:t>(</a:t>
            </a:r>
            <a:r>
              <a:rPr lang="fr-FR" sz="2400" dirty="0" err="1"/>
              <a:t>Qo</a:t>
            </a:r>
            <a:r>
              <a:rPr lang="fr-FR" sz="2400" dirty="0"/>
              <a:t> 3,18-22)</a:t>
            </a:r>
          </a:p>
        </p:txBody>
      </p:sp>
      <p:sp>
        <p:nvSpPr>
          <p:cNvPr id="7" name="ZoneTexte 6">
            <a:extLst>
              <a:ext uri="{FF2B5EF4-FFF2-40B4-BE49-F238E27FC236}">
                <a16:creationId xmlns:a16="http://schemas.microsoft.com/office/drawing/2014/main" xmlns="" id="{29BE8EF6-8789-4BB5-BA67-E31AC129CD69}"/>
              </a:ext>
            </a:extLst>
          </p:cNvPr>
          <p:cNvSpPr txBox="1"/>
          <p:nvPr/>
        </p:nvSpPr>
        <p:spPr>
          <a:xfrm>
            <a:off x="1891098" y="1742526"/>
            <a:ext cx="9594574" cy="523220"/>
          </a:xfrm>
          <a:prstGeom prst="rect">
            <a:avLst/>
          </a:prstGeom>
          <a:noFill/>
        </p:spPr>
        <p:txBody>
          <a:bodyPr wrap="square" rtlCol="0">
            <a:spAutoFit/>
          </a:bodyPr>
          <a:lstStyle/>
          <a:p>
            <a:r>
              <a:rPr lang="fr-FR" sz="2800" dirty="0"/>
              <a:t>a) Au commencement : fragilité humaine</a:t>
            </a:r>
          </a:p>
        </p:txBody>
      </p:sp>
    </p:spTree>
    <p:extLst>
      <p:ext uri="{BB962C8B-B14F-4D97-AF65-F5344CB8AC3E}">
        <p14:creationId xmlns:p14="http://schemas.microsoft.com/office/powerpoint/2010/main" val="1528118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298713" y="684594"/>
            <a:ext cx="9594574" cy="646331"/>
          </a:xfrm>
          <a:prstGeom prst="rect">
            <a:avLst/>
          </a:prstGeom>
          <a:noFill/>
        </p:spPr>
        <p:txBody>
          <a:bodyPr wrap="square" rtlCol="0">
            <a:spAutoFit/>
          </a:bodyPr>
          <a:lstStyle/>
          <a:p>
            <a:r>
              <a:rPr lang="fr-FR" sz="3600" dirty="0"/>
              <a:t>3. L’homme tiré de la terre: sa fragilité</a:t>
            </a:r>
          </a:p>
        </p:txBody>
      </p:sp>
      <p:sp>
        <p:nvSpPr>
          <p:cNvPr id="7" name="ZoneTexte 6">
            <a:extLst>
              <a:ext uri="{FF2B5EF4-FFF2-40B4-BE49-F238E27FC236}">
                <a16:creationId xmlns:a16="http://schemas.microsoft.com/office/drawing/2014/main" xmlns="" id="{AB6477E6-31BA-45EF-87AD-8FE03D8AB1A6}"/>
              </a:ext>
            </a:extLst>
          </p:cNvPr>
          <p:cNvSpPr txBox="1"/>
          <p:nvPr/>
        </p:nvSpPr>
        <p:spPr>
          <a:xfrm>
            <a:off x="2005041" y="1300197"/>
            <a:ext cx="9594574" cy="523220"/>
          </a:xfrm>
          <a:prstGeom prst="rect">
            <a:avLst/>
          </a:prstGeom>
          <a:noFill/>
        </p:spPr>
        <p:txBody>
          <a:bodyPr wrap="square" rtlCol="0">
            <a:spAutoFit/>
          </a:bodyPr>
          <a:lstStyle/>
          <a:p>
            <a:r>
              <a:rPr lang="fr-FR" sz="2800" dirty="0"/>
              <a:t>b) La liberté humaine : un don et un défi</a:t>
            </a:r>
          </a:p>
        </p:txBody>
      </p:sp>
    </p:spTree>
    <p:extLst>
      <p:ext uri="{BB962C8B-B14F-4D97-AF65-F5344CB8AC3E}">
        <p14:creationId xmlns:p14="http://schemas.microsoft.com/office/powerpoint/2010/main" val="4195345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942046"/>
            <a:ext cx="9594574" cy="646331"/>
          </a:xfrm>
          <a:prstGeom prst="rect">
            <a:avLst/>
          </a:prstGeom>
          <a:noFill/>
        </p:spPr>
        <p:txBody>
          <a:bodyPr wrap="square" rtlCol="0">
            <a:spAutoFit/>
          </a:bodyPr>
          <a:lstStyle/>
          <a:p>
            <a:r>
              <a:rPr lang="fr-FR" sz="3600" dirty="0"/>
              <a:t>3. L’homme tiré de la terre: sa fragilité</a:t>
            </a:r>
          </a:p>
        </p:txBody>
      </p:sp>
      <p:sp>
        <p:nvSpPr>
          <p:cNvPr id="7" name="ZoneTexte 6">
            <a:extLst>
              <a:ext uri="{FF2B5EF4-FFF2-40B4-BE49-F238E27FC236}">
                <a16:creationId xmlns:a16="http://schemas.microsoft.com/office/drawing/2014/main" xmlns="" id="{AB6477E6-31BA-45EF-87AD-8FE03D8AB1A6}"/>
              </a:ext>
            </a:extLst>
          </p:cNvPr>
          <p:cNvSpPr txBox="1"/>
          <p:nvPr/>
        </p:nvSpPr>
        <p:spPr>
          <a:xfrm>
            <a:off x="1891098" y="1557649"/>
            <a:ext cx="9594574" cy="523220"/>
          </a:xfrm>
          <a:prstGeom prst="rect">
            <a:avLst/>
          </a:prstGeom>
          <a:noFill/>
        </p:spPr>
        <p:txBody>
          <a:bodyPr wrap="square" rtlCol="0">
            <a:spAutoFit/>
          </a:bodyPr>
          <a:lstStyle/>
          <a:p>
            <a:r>
              <a:rPr lang="fr-FR" sz="2800" dirty="0"/>
              <a:t>c) La liberté humaine restaurée par le Christ</a:t>
            </a:r>
          </a:p>
        </p:txBody>
      </p:sp>
    </p:spTree>
    <p:extLst>
      <p:ext uri="{BB962C8B-B14F-4D97-AF65-F5344CB8AC3E}">
        <p14:creationId xmlns:p14="http://schemas.microsoft.com/office/powerpoint/2010/main" val="1761994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238037" y="329487"/>
            <a:ext cx="9594574" cy="646331"/>
          </a:xfrm>
          <a:prstGeom prst="rect">
            <a:avLst/>
          </a:prstGeom>
          <a:noFill/>
        </p:spPr>
        <p:txBody>
          <a:bodyPr wrap="square" rtlCol="0">
            <a:spAutoFit/>
          </a:bodyPr>
          <a:lstStyle/>
          <a:p>
            <a:r>
              <a:rPr lang="fr-FR" sz="3600" dirty="0"/>
              <a:t>3. L’homme tiré de la terre: sa fragilité</a:t>
            </a:r>
          </a:p>
        </p:txBody>
      </p:sp>
      <p:sp>
        <p:nvSpPr>
          <p:cNvPr id="7" name="ZoneTexte 6">
            <a:extLst>
              <a:ext uri="{FF2B5EF4-FFF2-40B4-BE49-F238E27FC236}">
                <a16:creationId xmlns:a16="http://schemas.microsoft.com/office/drawing/2014/main" xmlns="" id="{AB6477E6-31BA-45EF-87AD-8FE03D8AB1A6}"/>
              </a:ext>
            </a:extLst>
          </p:cNvPr>
          <p:cNvSpPr txBox="1"/>
          <p:nvPr/>
        </p:nvSpPr>
        <p:spPr>
          <a:xfrm>
            <a:off x="1944365" y="945090"/>
            <a:ext cx="9594574" cy="523220"/>
          </a:xfrm>
          <a:prstGeom prst="rect">
            <a:avLst/>
          </a:prstGeom>
          <a:noFill/>
        </p:spPr>
        <p:txBody>
          <a:bodyPr wrap="square" rtlCol="0">
            <a:spAutoFit/>
          </a:bodyPr>
          <a:lstStyle/>
          <a:p>
            <a:r>
              <a:rPr lang="fr-FR" sz="2800" dirty="0"/>
              <a:t>b) La liberté humaine : un don et un défi</a:t>
            </a:r>
          </a:p>
        </p:txBody>
      </p:sp>
      <p:sp>
        <p:nvSpPr>
          <p:cNvPr id="8" name="ZoneTexte 7">
            <a:extLst>
              <a:ext uri="{FF2B5EF4-FFF2-40B4-BE49-F238E27FC236}">
                <a16:creationId xmlns:a16="http://schemas.microsoft.com/office/drawing/2014/main" xmlns="" id="{CC1C1904-C88A-4E95-B84D-9CC7C95C4FFB}"/>
              </a:ext>
            </a:extLst>
          </p:cNvPr>
          <p:cNvSpPr txBox="1"/>
          <p:nvPr/>
        </p:nvSpPr>
        <p:spPr>
          <a:xfrm>
            <a:off x="825624" y="1468309"/>
            <a:ext cx="11105965" cy="5389681"/>
          </a:xfrm>
          <a:prstGeom prst="rect">
            <a:avLst/>
          </a:prstGeom>
          <a:noFill/>
        </p:spPr>
        <p:txBody>
          <a:bodyPr wrap="square">
            <a:spAutoFit/>
          </a:bodyPr>
          <a:lstStyle/>
          <a:p>
            <a:pPr>
              <a:lnSpc>
                <a:spcPct val="107000"/>
              </a:lnSpc>
              <a:spcBef>
                <a:spcPts val="60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Si, par autonomie des réalités terrestres, on veut dire que les choses créées et les sociétés elles-mêmes ont leurs lois et leurs valeurs propres, que l’homme doit peu à peu apprendre à connaître, à utiliser et à organiser, une telle exigence d’autonomie est pleinement légitime : non seulement elle est revendiquée par les hommes de notre temps, mais elle correspond à la volonté du Créateur. C’est en vertu de la création même que toutes choses sont établies selon leur ordonnance et leurs lois et leurs valeurs propres, que l’homme doit peu à peu apprendre à connaître, à utiliser et à organiser. Une telle exigence d’autonomie est pleinement légitime : non seulement elle est revendiquée par les hommes de notre temps, mais elle correspond à la volonté du Créateur. C’est en vertu de la création même que toutes choses sont établies selon leur consistance, leur vérité et leur excellence propres, avec leur ordonnance et leurs lois spécifiques. » </a:t>
            </a:r>
          </a:p>
          <a:p>
            <a:pPr algn="r">
              <a:lnSpc>
                <a:spcPct val="107000"/>
              </a:lnSpc>
              <a:spcBef>
                <a:spcPts val="600"/>
              </a:spcBef>
              <a:spcAft>
                <a:spcPts val="800"/>
              </a:spcAft>
            </a:pP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Gaudium</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et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Spes</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36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895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3. L’homme tiré de la terre: sa fragilité</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594574" cy="2835713"/>
          </a:xfrm>
          <a:prstGeom prst="rect">
            <a:avLst/>
          </a:prstGeom>
          <a:noFill/>
        </p:spPr>
        <p:txBody>
          <a:bodyPr wrap="square" rtlCol="0">
            <a:spAutoFit/>
          </a:bodyPr>
          <a:lstStyle/>
          <a:p>
            <a:pPr>
              <a:lnSpc>
                <a:spcPct val="107000"/>
              </a:lnSpc>
              <a:spcBef>
                <a:spcPts val="600"/>
              </a:spcBef>
              <a:spcAft>
                <a:spcPts val="800"/>
              </a:spcAft>
            </a:pPr>
            <a:r>
              <a:rPr lang="fr-FR" sz="28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Ainsi en est-il de la résurrection des morts. Ce qui est semé périssable ressuscite impérissable ; ce qui est semé sans honneur ressuscite dans la gloire ; ce qui est semé faible ressuscite dans la puissance ; ce qui est semé corps physique ressuscite corps spirituel ; car s’il existe un corps physique, il existe aussi un corps spirituel. (1 Co 15, 42-44)</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5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1200329"/>
          </a:xfrm>
          <a:prstGeom prst="rect">
            <a:avLst/>
          </a:prstGeom>
          <a:noFill/>
        </p:spPr>
        <p:txBody>
          <a:bodyPr wrap="square" rtlCol="0">
            <a:spAutoFit/>
          </a:bodyPr>
          <a:lstStyle/>
          <a:p>
            <a:r>
              <a:rPr lang="fr-FR" sz="3600" dirty="0"/>
              <a:t>4. La vision partagée de la personne humaine: sa construction naturelle</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594574" cy="532903"/>
          </a:xfrm>
          <a:prstGeom prst="rect">
            <a:avLst/>
          </a:prstGeom>
          <a:noFill/>
        </p:spPr>
        <p:txBody>
          <a:bodyPr wrap="square" rtlCol="0">
            <a:spAutoFit/>
          </a:bodyPr>
          <a:lstStyle/>
          <a:p>
            <a:pPr>
              <a:lnSpc>
                <a:spcPct val="107000"/>
              </a:lnSpc>
              <a:spcBef>
                <a:spcPts val="600"/>
              </a:spcBef>
              <a:spcAft>
                <a:spcPts val="8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a) Les inclinations naturelles</a:t>
            </a:r>
          </a:p>
        </p:txBody>
      </p:sp>
    </p:spTree>
    <p:extLst>
      <p:ext uri="{BB962C8B-B14F-4D97-AF65-F5344CB8AC3E}">
        <p14:creationId xmlns:p14="http://schemas.microsoft.com/office/powerpoint/2010/main" val="3430250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1200329"/>
          </a:xfrm>
          <a:prstGeom prst="rect">
            <a:avLst/>
          </a:prstGeom>
          <a:noFill/>
        </p:spPr>
        <p:txBody>
          <a:bodyPr wrap="square" rtlCol="0">
            <a:spAutoFit/>
          </a:bodyPr>
          <a:lstStyle/>
          <a:p>
            <a:r>
              <a:rPr lang="fr-FR" sz="3600" dirty="0"/>
              <a:t>4. La vision partagée de la personne humaine: sa construction naturelle</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594574" cy="993926"/>
          </a:xfrm>
          <a:prstGeom prst="rect">
            <a:avLst/>
          </a:prstGeom>
          <a:noFill/>
        </p:spPr>
        <p:txBody>
          <a:bodyPr wrap="square" rtlCol="0">
            <a:spAutoFit/>
          </a:bodyPr>
          <a:lstStyle/>
          <a:p>
            <a:pPr>
              <a:lnSpc>
                <a:spcPct val="107000"/>
              </a:lnSpc>
              <a:spcBef>
                <a:spcPts val="600"/>
              </a:spcBef>
              <a:spcAft>
                <a:spcPts val="8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b) L’apport de la vision chrétienne pour connaitre l’identité et la nature de la personne</a:t>
            </a:r>
          </a:p>
        </p:txBody>
      </p:sp>
      <p:sp>
        <p:nvSpPr>
          <p:cNvPr id="3" name="ZoneTexte 2">
            <a:extLst>
              <a:ext uri="{FF2B5EF4-FFF2-40B4-BE49-F238E27FC236}">
                <a16:creationId xmlns:a16="http://schemas.microsoft.com/office/drawing/2014/main" xmlns="" id="{7E4687B5-581F-468A-986B-CE789702F4E8}"/>
              </a:ext>
            </a:extLst>
          </p:cNvPr>
          <p:cNvSpPr txBox="1"/>
          <p:nvPr/>
        </p:nvSpPr>
        <p:spPr>
          <a:xfrm>
            <a:off x="2039815" y="4079631"/>
            <a:ext cx="9172136" cy="1569660"/>
          </a:xfrm>
          <a:prstGeom prst="rect">
            <a:avLst/>
          </a:prstGeom>
          <a:noFill/>
        </p:spPr>
        <p:txBody>
          <a:bodyPr wrap="square" rtlCol="0">
            <a:spAutoFit/>
          </a:bodyPr>
          <a:lstStyle/>
          <a:p>
            <a:r>
              <a:rPr lang="fr-FR" sz="3200" dirty="0">
                <a:effectLst/>
                <a:latin typeface="Times New Roman" panose="02020603050405020304" pitchFamily="18" charset="0"/>
                <a:ea typeface="Calibri" panose="020F0502020204030204" pitchFamily="34" charset="0"/>
              </a:rPr>
              <a:t>GS </a:t>
            </a:r>
            <a:r>
              <a:rPr lang="fr-FR" sz="3200" b="1" i="1" dirty="0">
                <a:effectLst/>
                <a:latin typeface="Times New Roman" panose="02020603050405020304" pitchFamily="18" charset="0"/>
                <a:ea typeface="Calibri" panose="020F0502020204030204" pitchFamily="34" charset="0"/>
              </a:rPr>
              <a:t>24 « L’homme est la seule créature que Dieu a voulue pour elle-même, qui ne peut pleinement se trouver que dans le don désintéressé de lui-même ». </a:t>
            </a:r>
            <a:endParaRPr lang="fr-FR" sz="3200" dirty="0"/>
          </a:p>
        </p:txBody>
      </p:sp>
    </p:spTree>
    <p:extLst>
      <p:ext uri="{BB962C8B-B14F-4D97-AF65-F5344CB8AC3E}">
        <p14:creationId xmlns:p14="http://schemas.microsoft.com/office/powerpoint/2010/main" val="3869145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2279374" y="2266122"/>
            <a:ext cx="6321287" cy="3139321"/>
          </a:xfrm>
          <a:prstGeom prst="rect">
            <a:avLst/>
          </a:prstGeom>
          <a:noFill/>
        </p:spPr>
        <p:txBody>
          <a:bodyPr wrap="square" rtlCol="0">
            <a:spAutoFit/>
          </a:bodyPr>
          <a:lstStyle/>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Leurs idoles : or et argent, ouvrages de mains humaines.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Elles ont une bouche et ne parlent pas,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des yeux et ne voient pas,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des oreilles et n'entendent pas,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des narines et ne sentent pas.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Leurs mains ne peuvent toucher,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leurs pieds ne peuvent marcher, </a:t>
            </a:r>
          </a:p>
          <a:p>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pas un son ne sort de leur gosier ! </a:t>
            </a:r>
          </a:p>
          <a:p>
            <a:pPr algn="r"/>
            <a:r>
              <a:rPr lang="fr-FR" sz="20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(Ps 115,5-7)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8" name="ZoneTexte 7">
            <a:extLst>
              <a:ext uri="{FF2B5EF4-FFF2-40B4-BE49-F238E27FC236}">
                <a16:creationId xmlns:a16="http://schemas.microsoft.com/office/drawing/2014/main" xmlns="" id="{9EC3B163-FE69-48B0-B639-4FA5E4A15EE6}"/>
              </a:ext>
            </a:extLst>
          </p:cNvPr>
          <p:cNvSpPr txBox="1"/>
          <p:nvPr/>
        </p:nvSpPr>
        <p:spPr>
          <a:xfrm>
            <a:off x="1855587" y="1742902"/>
            <a:ext cx="9594574" cy="523220"/>
          </a:xfrm>
          <a:prstGeom prst="rect">
            <a:avLst/>
          </a:prstGeom>
          <a:noFill/>
        </p:spPr>
        <p:txBody>
          <a:bodyPr wrap="square" rtlCol="0">
            <a:spAutoFit/>
          </a:bodyPr>
          <a:lstStyle/>
          <a:p>
            <a:r>
              <a:rPr lang="fr-FR" sz="2800" dirty="0"/>
              <a:t>a) Image et </a:t>
            </a:r>
            <a:r>
              <a:rPr lang="fr-FR" sz="2800" dirty="0" err="1"/>
              <a:t>ressembance</a:t>
            </a:r>
            <a:endParaRPr lang="fr-FR" sz="2800" dirty="0"/>
          </a:p>
        </p:txBody>
      </p:sp>
    </p:spTree>
    <p:extLst>
      <p:ext uri="{BB962C8B-B14F-4D97-AF65-F5344CB8AC3E}">
        <p14:creationId xmlns:p14="http://schemas.microsoft.com/office/powerpoint/2010/main" val="139464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1200329"/>
          </a:xfrm>
          <a:prstGeom prst="rect">
            <a:avLst/>
          </a:prstGeom>
          <a:noFill/>
        </p:spPr>
        <p:txBody>
          <a:bodyPr wrap="square" rtlCol="0">
            <a:spAutoFit/>
          </a:bodyPr>
          <a:lstStyle/>
          <a:p>
            <a:r>
              <a:rPr lang="fr-FR" sz="3600" dirty="0"/>
              <a:t>4. La vision partagée de la personne humaine: sa construction naturelle</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594574" cy="993926"/>
          </a:xfrm>
          <a:prstGeom prst="rect">
            <a:avLst/>
          </a:prstGeom>
          <a:noFill/>
        </p:spPr>
        <p:txBody>
          <a:bodyPr wrap="square" rtlCol="0">
            <a:spAutoFit/>
          </a:bodyPr>
          <a:lstStyle/>
          <a:p>
            <a:pPr>
              <a:lnSpc>
                <a:spcPct val="107000"/>
              </a:lnSpc>
              <a:spcBef>
                <a:spcPts val="600"/>
              </a:spcBef>
              <a:spcAft>
                <a:spcPts val="8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b) L’apport de la vision chrétienne pour connaitre l’identité et la nature de la personne</a:t>
            </a:r>
          </a:p>
        </p:txBody>
      </p:sp>
      <p:sp>
        <p:nvSpPr>
          <p:cNvPr id="3" name="ZoneTexte 2">
            <a:extLst>
              <a:ext uri="{FF2B5EF4-FFF2-40B4-BE49-F238E27FC236}">
                <a16:creationId xmlns:a16="http://schemas.microsoft.com/office/drawing/2014/main" xmlns="" id="{7E4687B5-581F-468A-986B-CE789702F4E8}"/>
              </a:ext>
            </a:extLst>
          </p:cNvPr>
          <p:cNvSpPr txBox="1"/>
          <p:nvPr/>
        </p:nvSpPr>
        <p:spPr>
          <a:xfrm>
            <a:off x="2039815" y="4079631"/>
            <a:ext cx="9172136" cy="2246769"/>
          </a:xfrm>
          <a:prstGeom prst="rect">
            <a:avLst/>
          </a:prstGeom>
          <a:noFill/>
        </p:spPr>
        <p:txBody>
          <a:bodyPr wrap="square" rtlCol="0">
            <a:spAutoFit/>
          </a:bodyPr>
          <a:lstStyle/>
          <a:p>
            <a:r>
              <a:rPr lang="fr-FR" sz="2800" b="1" i="1" dirty="0"/>
              <a:t>« Cette union du Christ avec l’homme est en elle-même un mystère dont nait l’homme nouveau, appelé à participer à la vie de Dieu, créé à nouveau dans le Christ et élevé à la plénitude de la grâce et de la vérité ».</a:t>
            </a:r>
            <a:r>
              <a:rPr lang="fr-FR" sz="2800" dirty="0"/>
              <a:t> </a:t>
            </a:r>
          </a:p>
          <a:p>
            <a:pPr algn="r"/>
            <a:r>
              <a:rPr lang="fr-FR" sz="2800" dirty="0"/>
              <a:t>(</a:t>
            </a:r>
            <a:r>
              <a:rPr lang="fr-FR" sz="2800" dirty="0" err="1"/>
              <a:t>Redemptor</a:t>
            </a:r>
            <a:r>
              <a:rPr lang="fr-FR" sz="2800" dirty="0"/>
              <a:t> Hominis 18)</a:t>
            </a:r>
          </a:p>
        </p:txBody>
      </p:sp>
    </p:spTree>
    <p:extLst>
      <p:ext uri="{BB962C8B-B14F-4D97-AF65-F5344CB8AC3E}">
        <p14:creationId xmlns:p14="http://schemas.microsoft.com/office/powerpoint/2010/main" val="609787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1200329"/>
          </a:xfrm>
          <a:prstGeom prst="rect">
            <a:avLst/>
          </a:prstGeom>
          <a:noFill/>
        </p:spPr>
        <p:txBody>
          <a:bodyPr wrap="square" rtlCol="0">
            <a:spAutoFit/>
          </a:bodyPr>
          <a:lstStyle/>
          <a:p>
            <a:r>
              <a:rPr lang="fr-FR" sz="3600" dirty="0"/>
              <a:t>4. La vision partagée de la personne humaine: sa construction naturelle</a:t>
            </a:r>
          </a:p>
        </p:txBody>
      </p:sp>
      <p:sp>
        <p:nvSpPr>
          <p:cNvPr id="2" name="ZoneTexte 1">
            <a:extLst>
              <a:ext uri="{FF2B5EF4-FFF2-40B4-BE49-F238E27FC236}">
                <a16:creationId xmlns:a16="http://schemas.microsoft.com/office/drawing/2014/main" xmlns="" id="{9C202487-D00C-42A9-B223-9BB01D43FAA0}"/>
              </a:ext>
            </a:extLst>
          </p:cNvPr>
          <p:cNvSpPr txBox="1"/>
          <p:nvPr/>
        </p:nvSpPr>
        <p:spPr>
          <a:xfrm>
            <a:off x="1666128" y="2615807"/>
            <a:ext cx="9594574" cy="532903"/>
          </a:xfrm>
          <a:prstGeom prst="rect">
            <a:avLst/>
          </a:prstGeom>
          <a:noFill/>
        </p:spPr>
        <p:txBody>
          <a:bodyPr wrap="square" rtlCol="0">
            <a:spAutoFit/>
          </a:bodyPr>
          <a:lstStyle/>
          <a:p>
            <a:pPr>
              <a:lnSpc>
                <a:spcPct val="107000"/>
              </a:lnSpc>
              <a:spcBef>
                <a:spcPts val="600"/>
              </a:spcBef>
              <a:spcAft>
                <a:spcPts val="800"/>
              </a:spcAft>
            </a:pPr>
            <a:r>
              <a:rPr lang="fr-FR" sz="2800" dirty="0">
                <a:latin typeface="Calibri" panose="020F0502020204030204" pitchFamily="34" charset="0"/>
                <a:ea typeface="Calibri" panose="020F0502020204030204" pitchFamily="34" charset="0"/>
                <a:cs typeface="Times New Roman" panose="02020603050405020304" pitchFamily="18" charset="0"/>
              </a:rPr>
              <a:t>c) </a:t>
            </a:r>
            <a:r>
              <a:rPr lang="fr-FR" sz="2800" dirty="0">
                <a:effectLst/>
                <a:latin typeface="Calibri" panose="020F0502020204030204" pitchFamily="34" charset="0"/>
                <a:ea typeface="Calibri" panose="020F0502020204030204" pitchFamily="34" charset="0"/>
                <a:cs typeface="Times New Roman" panose="02020603050405020304" pitchFamily="18" charset="0"/>
              </a:rPr>
              <a:t> La dépendance de l’Être divin</a:t>
            </a:r>
          </a:p>
        </p:txBody>
      </p:sp>
    </p:spTree>
    <p:extLst>
      <p:ext uri="{BB962C8B-B14F-4D97-AF65-F5344CB8AC3E}">
        <p14:creationId xmlns:p14="http://schemas.microsoft.com/office/powerpoint/2010/main" val="348102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ZoneTexte 1">
            <a:extLst>
              <a:ext uri="{FF2B5EF4-FFF2-40B4-BE49-F238E27FC236}">
                <a16:creationId xmlns:a16="http://schemas.microsoft.com/office/drawing/2014/main" xmlns="" id="{9C202487-D00C-42A9-B223-9BB01D43FAA0}"/>
              </a:ext>
            </a:extLst>
          </p:cNvPr>
          <p:cNvSpPr txBox="1"/>
          <p:nvPr/>
        </p:nvSpPr>
        <p:spPr>
          <a:xfrm>
            <a:off x="706695" y="243667"/>
            <a:ext cx="10633520" cy="6740307"/>
          </a:xfrm>
          <a:prstGeom prst="rect">
            <a:avLst/>
          </a:prstGeom>
          <a:noFill/>
        </p:spPr>
        <p:txBody>
          <a:bodyPr wrap="square" numCol="2" rtlCol="0">
            <a:spAutoFit/>
          </a:bodyPr>
          <a:lstStyle/>
          <a:p>
            <a:pPr marL="252000" algn="l"/>
            <a:r>
              <a:rPr lang="fr-FR" sz="2400" b="0" i="0" dirty="0">
                <a:solidFill>
                  <a:srgbClr val="333333"/>
                </a:solidFill>
                <a:effectLst/>
                <a:latin typeface="Open Sans" panose="020B0606030504020204" pitchFamily="34" charset="0"/>
              </a:rPr>
              <a:t>Ô Seigneur, notre Dieu, </a:t>
            </a:r>
          </a:p>
          <a:p>
            <a:pPr marL="252000" algn="l"/>
            <a:r>
              <a:rPr lang="fr-FR" sz="2400" b="0" i="0" dirty="0">
                <a:solidFill>
                  <a:srgbClr val="333333"/>
                </a:solidFill>
                <a:effectLst/>
                <a:latin typeface="Open Sans" panose="020B0606030504020204" pitchFamily="34" charset="0"/>
              </a:rPr>
              <a:t>qu'il est grand ton nom par toute la terre ! </a:t>
            </a:r>
          </a:p>
          <a:p>
            <a:pPr marL="252000" algn="l"/>
            <a:endParaRPr lang="fr-FR" sz="2400" b="0" i="0" dirty="0">
              <a:solidFill>
                <a:srgbClr val="333333"/>
              </a:solidFill>
              <a:effectLst/>
              <a:latin typeface="Open Sans" panose="020B0606030504020204" pitchFamily="34" charset="0"/>
            </a:endParaRPr>
          </a:p>
          <a:p>
            <a:pPr marL="252000" algn="l"/>
            <a:r>
              <a:rPr lang="fr-FR" sz="2400" b="0" i="0" dirty="0">
                <a:solidFill>
                  <a:srgbClr val="333333"/>
                </a:solidFill>
                <a:effectLst/>
                <a:latin typeface="Open Sans" panose="020B0606030504020204" pitchFamily="34" charset="0"/>
              </a:rPr>
              <a:t>Jusqu'aux cieux, ta splendeur est chantée par la bouche des enfants, des tout-petits : </a:t>
            </a:r>
          </a:p>
          <a:p>
            <a:pPr marL="252000" algn="l"/>
            <a:r>
              <a:rPr lang="fr-FR" sz="2400" b="0" i="0" dirty="0">
                <a:solidFill>
                  <a:srgbClr val="333333"/>
                </a:solidFill>
                <a:effectLst/>
                <a:latin typeface="Open Sans" panose="020B0606030504020204" pitchFamily="34" charset="0"/>
              </a:rPr>
              <a:t>rempart que tu opposes à l'adversaire, où l'ennemi se brise en sa révolte.</a:t>
            </a:r>
          </a:p>
          <a:p>
            <a:pPr marL="252000" algn="l"/>
            <a:endParaRPr lang="fr-FR" sz="2400" b="0" i="0" dirty="0">
              <a:solidFill>
                <a:srgbClr val="333333"/>
              </a:solidFill>
              <a:effectLst/>
              <a:latin typeface="Open Sans" panose="020B0606030504020204" pitchFamily="34" charset="0"/>
            </a:endParaRPr>
          </a:p>
          <a:p>
            <a:pPr marL="252000" algn="l"/>
            <a:r>
              <a:rPr lang="fr-FR" sz="2400" b="0" i="0" dirty="0">
                <a:solidFill>
                  <a:srgbClr val="333333"/>
                </a:solidFill>
                <a:effectLst/>
                <a:latin typeface="Open Sans" panose="020B0606030504020204" pitchFamily="34" charset="0"/>
              </a:rPr>
              <a:t>A voir ton ciel, ouvrage de tes doigts, </a:t>
            </a:r>
          </a:p>
          <a:p>
            <a:pPr marL="252000" algn="l"/>
            <a:r>
              <a:rPr lang="fr-FR" sz="2400" b="0" i="0" dirty="0">
                <a:solidFill>
                  <a:srgbClr val="333333"/>
                </a:solidFill>
                <a:effectLst/>
                <a:latin typeface="Open Sans" panose="020B0606030504020204" pitchFamily="34" charset="0"/>
              </a:rPr>
              <a:t>la lune et les étoiles que tu fixas,</a:t>
            </a:r>
          </a:p>
          <a:p>
            <a:pPr marL="252000" algn="l"/>
            <a:r>
              <a:rPr lang="fr-FR" sz="2400" b="0" i="0" dirty="0">
                <a:solidFill>
                  <a:srgbClr val="333333"/>
                </a:solidFill>
                <a:effectLst/>
                <a:latin typeface="Open Sans" panose="020B0606030504020204" pitchFamily="34" charset="0"/>
              </a:rPr>
              <a:t>qu'est-ce que l'homme pour que tu penses à lui, </a:t>
            </a:r>
          </a:p>
          <a:p>
            <a:pPr marL="252000" algn="l"/>
            <a:r>
              <a:rPr lang="fr-FR" sz="2400" b="0" i="0" dirty="0">
                <a:solidFill>
                  <a:srgbClr val="333333"/>
                </a:solidFill>
                <a:effectLst/>
                <a:latin typeface="Open Sans" panose="020B0606030504020204" pitchFamily="34" charset="0"/>
              </a:rPr>
              <a:t>le fils d'un homme, que tu en prennes souci ?</a:t>
            </a:r>
          </a:p>
          <a:p>
            <a:pPr marL="252000" algn="l"/>
            <a:r>
              <a:rPr lang="fr-FR" sz="2400" b="0" i="0">
                <a:solidFill>
                  <a:srgbClr val="333333"/>
                </a:solidFill>
                <a:effectLst/>
                <a:latin typeface="Open Sans" panose="020B0606030504020204" pitchFamily="34" charset="0"/>
              </a:rPr>
              <a:t>Tu </a:t>
            </a:r>
            <a:r>
              <a:rPr lang="fr-FR" sz="2400" b="0" i="0" dirty="0">
                <a:solidFill>
                  <a:srgbClr val="333333"/>
                </a:solidFill>
                <a:effectLst/>
                <a:latin typeface="Open Sans" panose="020B0606030504020204" pitchFamily="34" charset="0"/>
              </a:rPr>
              <a:t>l'as voulu un peu moindre qu'un dieu, </a:t>
            </a:r>
          </a:p>
          <a:p>
            <a:pPr marL="252000" algn="l"/>
            <a:r>
              <a:rPr lang="fr-FR" sz="2400" b="0" i="0" dirty="0">
                <a:solidFill>
                  <a:srgbClr val="333333"/>
                </a:solidFill>
                <a:effectLst/>
                <a:latin typeface="Open Sans" panose="020B0606030504020204" pitchFamily="34" charset="0"/>
              </a:rPr>
              <a:t>le couronnant de gloire et d'honneur ;</a:t>
            </a:r>
          </a:p>
          <a:p>
            <a:pPr marL="252000" algn="l"/>
            <a:r>
              <a:rPr lang="fr-FR" sz="2400" b="0" i="0" dirty="0">
                <a:solidFill>
                  <a:srgbClr val="333333"/>
                </a:solidFill>
                <a:effectLst/>
                <a:latin typeface="Open Sans" panose="020B0606030504020204" pitchFamily="34" charset="0"/>
              </a:rPr>
              <a:t>tu l'établis sur les oeuvres de tes mains, tu mets toute chose à ses pieds :</a:t>
            </a:r>
          </a:p>
          <a:p>
            <a:pPr marL="252000" algn="l"/>
            <a:r>
              <a:rPr lang="fr-FR" sz="2400" b="0" i="0" dirty="0">
                <a:solidFill>
                  <a:srgbClr val="333333"/>
                </a:solidFill>
                <a:effectLst/>
                <a:latin typeface="Open Sans" panose="020B0606030504020204" pitchFamily="34" charset="0"/>
              </a:rPr>
              <a:t>les troupeaux de </a:t>
            </a:r>
            <a:r>
              <a:rPr lang="fr-FR" sz="2400" b="0" i="0" dirty="0" err="1">
                <a:solidFill>
                  <a:srgbClr val="333333"/>
                </a:solidFill>
                <a:effectLst/>
                <a:latin typeface="Open Sans" panose="020B0606030504020204" pitchFamily="34" charset="0"/>
              </a:rPr>
              <a:t>boeufs</a:t>
            </a:r>
            <a:r>
              <a:rPr lang="fr-FR" sz="2400" b="0" i="0" dirty="0">
                <a:solidFill>
                  <a:srgbClr val="333333"/>
                </a:solidFill>
                <a:effectLst/>
                <a:latin typeface="Open Sans" panose="020B0606030504020204" pitchFamily="34" charset="0"/>
              </a:rPr>
              <a:t> et de brebis, </a:t>
            </a:r>
          </a:p>
          <a:p>
            <a:pPr marL="252000" algn="l"/>
            <a:r>
              <a:rPr lang="fr-FR" sz="2400" b="0" i="0" dirty="0">
                <a:solidFill>
                  <a:srgbClr val="333333"/>
                </a:solidFill>
                <a:effectLst/>
                <a:latin typeface="Open Sans" panose="020B0606030504020204" pitchFamily="34" charset="0"/>
              </a:rPr>
              <a:t>et même les bêtes sauvages,</a:t>
            </a:r>
          </a:p>
          <a:p>
            <a:pPr marL="252000" algn="l"/>
            <a:r>
              <a:rPr lang="fr-FR" sz="2400" b="0" i="0" dirty="0">
                <a:solidFill>
                  <a:srgbClr val="333333"/>
                </a:solidFill>
                <a:effectLst/>
                <a:latin typeface="Open Sans" panose="020B0606030504020204" pitchFamily="34" charset="0"/>
              </a:rPr>
              <a:t>les oiseaux du ciel et les poissons de la mer, </a:t>
            </a:r>
          </a:p>
          <a:p>
            <a:pPr marL="252000" algn="l"/>
            <a:r>
              <a:rPr lang="fr-FR" sz="2400" b="0" i="0" dirty="0">
                <a:solidFill>
                  <a:srgbClr val="333333"/>
                </a:solidFill>
                <a:effectLst/>
                <a:latin typeface="Open Sans" panose="020B0606030504020204" pitchFamily="34" charset="0"/>
              </a:rPr>
              <a:t>tout ce qui va son chemin dans les eaux.</a:t>
            </a:r>
          </a:p>
          <a:p>
            <a:pPr marL="252000" algn="l"/>
            <a:endParaRPr lang="fr-FR" sz="2400" b="0" i="0" dirty="0">
              <a:solidFill>
                <a:srgbClr val="333333"/>
              </a:solidFill>
              <a:effectLst/>
              <a:latin typeface="Open Sans" panose="020B0606030504020204" pitchFamily="34" charset="0"/>
            </a:endParaRPr>
          </a:p>
          <a:p>
            <a:pPr marL="252000" algn="l"/>
            <a:r>
              <a:rPr lang="fr-FR" sz="2400" b="0" i="0" dirty="0">
                <a:solidFill>
                  <a:srgbClr val="333333"/>
                </a:solidFill>
                <a:effectLst/>
                <a:latin typeface="Open Sans" panose="020B0606030504020204" pitchFamily="34" charset="0"/>
              </a:rPr>
              <a:t>R/ O Seigneur, notre Dieu, qu'il est grand ton nom par toute la terre !</a:t>
            </a:r>
          </a:p>
        </p:txBody>
      </p:sp>
    </p:spTree>
    <p:extLst>
      <p:ext uri="{BB962C8B-B14F-4D97-AF65-F5344CB8AC3E}">
        <p14:creationId xmlns:p14="http://schemas.microsoft.com/office/powerpoint/2010/main" val="4105654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2279374" y="2266122"/>
            <a:ext cx="6321287" cy="2677656"/>
          </a:xfrm>
          <a:prstGeom prst="rect">
            <a:avLst/>
          </a:prstGeom>
          <a:noFill/>
        </p:spPr>
        <p:txBody>
          <a:bodyPr wrap="square" rtlCol="0">
            <a:spAutoFit/>
          </a:bodyPr>
          <a:lstStyle/>
          <a:p>
            <a:r>
              <a:rPr lang="fr-FR" sz="2800" b="1" i="1" dirty="0"/>
              <a:t>« Faisons l’homme à notre image, selon notre ressemblance. Qu’il soit le maitre des poissons de la mer, des oiseaux du ciel, des bestiaux, de toutes les bêtes sauvages, et de toutes les bestioles qui vont et viennent sur la terre »</a:t>
            </a:r>
            <a:r>
              <a:rPr lang="fr-FR" sz="2800" dirty="0"/>
              <a:t> (</a:t>
            </a:r>
            <a:r>
              <a:rPr lang="fr-FR" sz="2800" dirty="0" err="1"/>
              <a:t>Gn</a:t>
            </a:r>
            <a:r>
              <a:rPr lang="fr-FR" sz="2800" dirty="0"/>
              <a:t> 1,26) </a:t>
            </a:r>
          </a:p>
        </p:txBody>
      </p:sp>
    </p:spTree>
    <p:extLst>
      <p:ext uri="{BB962C8B-B14F-4D97-AF65-F5344CB8AC3E}">
        <p14:creationId xmlns:p14="http://schemas.microsoft.com/office/powerpoint/2010/main" val="2558536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2279374" y="2266122"/>
            <a:ext cx="7076661" cy="3416320"/>
          </a:xfrm>
          <a:prstGeom prst="rect">
            <a:avLst/>
          </a:prstGeom>
          <a:noFill/>
        </p:spPr>
        <p:txBody>
          <a:bodyPr wrap="square" rtlCol="0">
            <a:spAutoFit/>
          </a:bodyPr>
          <a:lstStyle/>
          <a:p>
            <a:r>
              <a:rPr lang="fr-FR" sz="2400" b="1" i="1" dirty="0"/>
              <a:t>Le Seigneur a scruté les abîmes et les cœurs, il a discerné leurs subtilités. Car le Très-Haut possède toute connaissance, il a observé les signes des temps, faisant connaître le passé et l’avenir, et dévoilant les traces des choses cachées. […] Tout va par deux, l’un correspond à l’autre, il n’a rien fait de défectueux, il a confirmé l’excellence d’une chose par l’autre ; qui se rassasierait de contempler sa gloire ?</a:t>
            </a:r>
            <a:r>
              <a:rPr lang="fr-FR" sz="2400" dirty="0"/>
              <a:t> (Si 42,18-25)</a:t>
            </a:r>
          </a:p>
        </p:txBody>
      </p:sp>
      <p:sp>
        <p:nvSpPr>
          <p:cNvPr id="8" name="ZoneTexte 7">
            <a:extLst>
              <a:ext uri="{FF2B5EF4-FFF2-40B4-BE49-F238E27FC236}">
                <a16:creationId xmlns:a16="http://schemas.microsoft.com/office/drawing/2014/main" xmlns="" id="{46A4BAA8-2FA8-43F4-9B5C-48B837256212}"/>
              </a:ext>
            </a:extLst>
          </p:cNvPr>
          <p:cNvSpPr txBox="1"/>
          <p:nvPr/>
        </p:nvSpPr>
        <p:spPr>
          <a:xfrm>
            <a:off x="1891098" y="1742526"/>
            <a:ext cx="9594574" cy="523220"/>
          </a:xfrm>
          <a:prstGeom prst="rect">
            <a:avLst/>
          </a:prstGeom>
          <a:noFill/>
        </p:spPr>
        <p:txBody>
          <a:bodyPr wrap="square" rtlCol="0">
            <a:spAutoFit/>
          </a:bodyPr>
          <a:lstStyle/>
          <a:p>
            <a:r>
              <a:rPr lang="fr-FR" sz="2800" dirty="0"/>
              <a:t>b) Source de vie</a:t>
            </a:r>
          </a:p>
        </p:txBody>
      </p:sp>
    </p:spTree>
    <p:extLst>
      <p:ext uri="{BB962C8B-B14F-4D97-AF65-F5344CB8AC3E}">
        <p14:creationId xmlns:p14="http://schemas.microsoft.com/office/powerpoint/2010/main" val="4015322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2279374" y="2266122"/>
            <a:ext cx="7076661" cy="3234283"/>
          </a:xfrm>
          <a:prstGeom prst="rect">
            <a:avLst/>
          </a:prstGeom>
          <a:noFill/>
        </p:spPr>
        <p:txBody>
          <a:bodyPr wrap="square" rtlCol="0">
            <a:spAutoFit/>
          </a:bodyPr>
          <a:lstStyle/>
          <a:p>
            <a:pPr>
              <a:lnSpc>
                <a:spcPct val="107000"/>
              </a:lnSpc>
              <a:spcBef>
                <a:spcPts val="60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Yahvé Dieu modela encore du sol toutes les bêtes sauvages et tous les oiseaux du ciel, et il les amena à l’homme pour voir comment celui-ci les appellerait : chacun devait porter le nom que l’homme lui aurait donné. L’homme des noms à tous les bestiaux, aux oiseaux du ciel et à toutes les bêtes sauvages, mais, pour un homme, il ne trouva pas l’aide qui lui était assortie.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xmlns="" id="{2CECD331-C550-4D1F-9813-EA7AC60E76CA}"/>
              </a:ext>
            </a:extLst>
          </p:cNvPr>
          <p:cNvSpPr txBox="1"/>
          <p:nvPr/>
        </p:nvSpPr>
        <p:spPr>
          <a:xfrm>
            <a:off x="2119331" y="1661296"/>
            <a:ext cx="9594574" cy="523220"/>
          </a:xfrm>
          <a:prstGeom prst="rect">
            <a:avLst/>
          </a:prstGeom>
          <a:noFill/>
        </p:spPr>
        <p:txBody>
          <a:bodyPr wrap="square" rtlCol="0">
            <a:spAutoFit/>
          </a:bodyPr>
          <a:lstStyle/>
          <a:p>
            <a:r>
              <a:rPr lang="fr-FR" sz="2800" dirty="0"/>
              <a:t>c) Solitude et relation</a:t>
            </a:r>
          </a:p>
        </p:txBody>
      </p:sp>
    </p:spTree>
    <p:extLst>
      <p:ext uri="{BB962C8B-B14F-4D97-AF65-F5344CB8AC3E}">
        <p14:creationId xmlns:p14="http://schemas.microsoft.com/office/powerpoint/2010/main" val="491105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2279374" y="2266122"/>
            <a:ext cx="7076661" cy="1938992"/>
          </a:xfrm>
          <a:prstGeom prst="rect">
            <a:avLst/>
          </a:prstGeom>
          <a:noFill/>
        </p:spPr>
        <p:txBody>
          <a:bodyPr wrap="square" rtlCol="0">
            <a:spAutoFit/>
          </a:bodyPr>
          <a:lstStyle/>
          <a:p>
            <a:r>
              <a:rPr lang="fr-FR" sz="2400" b="1" i="1" dirty="0"/>
              <a:t> « L’homme est ‘seul’ : cela veut dire qu’à travers sa propre humanité, à travers ce qu’il est, il est en même temps constitué en un unique, exclusive, irréductible relation avec Dieu lui-même ».</a:t>
            </a:r>
            <a:r>
              <a:rPr lang="fr-FR" sz="2400" dirty="0"/>
              <a:t> </a:t>
            </a:r>
          </a:p>
          <a:p>
            <a:pPr algn="r"/>
            <a:r>
              <a:rPr lang="fr-FR" sz="2400" dirty="0"/>
              <a:t>(Jean-Paul II, catéchèse du 24 octobre 1979)</a:t>
            </a:r>
          </a:p>
        </p:txBody>
      </p:sp>
      <p:sp>
        <p:nvSpPr>
          <p:cNvPr id="8" name="ZoneTexte 7">
            <a:extLst>
              <a:ext uri="{FF2B5EF4-FFF2-40B4-BE49-F238E27FC236}">
                <a16:creationId xmlns:a16="http://schemas.microsoft.com/office/drawing/2014/main" xmlns="" id="{2CECD331-C550-4D1F-9813-EA7AC60E76CA}"/>
              </a:ext>
            </a:extLst>
          </p:cNvPr>
          <p:cNvSpPr txBox="1"/>
          <p:nvPr/>
        </p:nvSpPr>
        <p:spPr>
          <a:xfrm>
            <a:off x="2119331" y="1661296"/>
            <a:ext cx="9594574" cy="523220"/>
          </a:xfrm>
          <a:prstGeom prst="rect">
            <a:avLst/>
          </a:prstGeom>
          <a:noFill/>
        </p:spPr>
        <p:txBody>
          <a:bodyPr wrap="square" rtlCol="0">
            <a:spAutoFit/>
          </a:bodyPr>
          <a:lstStyle/>
          <a:p>
            <a:r>
              <a:rPr lang="fr-FR" sz="2800" dirty="0"/>
              <a:t>c) Solitude et relation</a:t>
            </a:r>
          </a:p>
        </p:txBody>
      </p:sp>
    </p:spTree>
    <p:extLst>
      <p:ext uri="{BB962C8B-B14F-4D97-AF65-F5344CB8AC3E}">
        <p14:creationId xmlns:p14="http://schemas.microsoft.com/office/powerpoint/2010/main" val="1736281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1497496" y="2184516"/>
            <a:ext cx="9594574" cy="4647426"/>
          </a:xfrm>
          <a:prstGeom prst="rect">
            <a:avLst/>
          </a:prstGeom>
          <a:noFill/>
        </p:spPr>
        <p:txBody>
          <a:bodyPr wrap="square" rtlCol="0">
            <a:spAutoFit/>
          </a:bodyPr>
          <a:lstStyle/>
          <a:p>
            <a:r>
              <a:rPr lang="fr-FR" sz="2400" b="1" dirty="0"/>
              <a:t>Les paroles que Dieu - Yahvé avait adressées à l'homme confirmaient une dépendance dans l'être, telles qu'elles faisaient de l'homme un être limité et, en raison de sa nature, susceptible de non-existence. Ces paroles posaient le problème de la mort d'une manière conditionnelle: "Du jour où tu en mangerais ... tu mourrais". L'homme, qui avait entendu ces paroles, devait en retrouver la vérité dans la structure intérieure même de sa propre solitude. Et, en définitive, il dépendait de lui-même, de sa décision, de son libre choix, s'il allait, avec sa solitude, entrer également dans le cercle de l'antithèse à lui révélée par le Seigneur en même temps que l'arbre de la connaissance du bien et du mal, et faire ainsi proprement sienne l'expérience de mourir, l'expérience de la mort.</a:t>
            </a:r>
          </a:p>
          <a:p>
            <a:pPr algn="r"/>
            <a:r>
              <a:rPr lang="fr-FR" sz="2400" i="1" dirty="0"/>
              <a:t>(Jean-Paul II, 31 octobre 1979)</a:t>
            </a:r>
            <a:endParaRPr lang="fr-FR" sz="3200" i="1" dirty="0"/>
          </a:p>
        </p:txBody>
      </p:sp>
      <p:sp>
        <p:nvSpPr>
          <p:cNvPr id="8" name="ZoneTexte 7">
            <a:extLst>
              <a:ext uri="{FF2B5EF4-FFF2-40B4-BE49-F238E27FC236}">
                <a16:creationId xmlns:a16="http://schemas.microsoft.com/office/drawing/2014/main" xmlns="" id="{2CECD331-C550-4D1F-9813-EA7AC60E76CA}"/>
              </a:ext>
            </a:extLst>
          </p:cNvPr>
          <p:cNvSpPr txBox="1"/>
          <p:nvPr/>
        </p:nvSpPr>
        <p:spPr>
          <a:xfrm>
            <a:off x="2119331" y="1661296"/>
            <a:ext cx="9594574" cy="523220"/>
          </a:xfrm>
          <a:prstGeom prst="rect">
            <a:avLst/>
          </a:prstGeom>
          <a:noFill/>
        </p:spPr>
        <p:txBody>
          <a:bodyPr wrap="square" rtlCol="0">
            <a:spAutoFit/>
          </a:bodyPr>
          <a:lstStyle/>
          <a:p>
            <a:r>
              <a:rPr lang="fr-FR" sz="2800" dirty="0"/>
              <a:t>c) Solitude et relation</a:t>
            </a:r>
          </a:p>
        </p:txBody>
      </p:sp>
    </p:spTree>
    <p:extLst>
      <p:ext uri="{BB962C8B-B14F-4D97-AF65-F5344CB8AC3E}">
        <p14:creationId xmlns:p14="http://schemas.microsoft.com/office/powerpoint/2010/main" val="2677566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1. L’homme, image de Dieu</a:t>
            </a:r>
          </a:p>
        </p:txBody>
      </p:sp>
      <p:sp>
        <p:nvSpPr>
          <p:cNvPr id="8" name="ZoneTexte 7">
            <a:extLst>
              <a:ext uri="{FF2B5EF4-FFF2-40B4-BE49-F238E27FC236}">
                <a16:creationId xmlns:a16="http://schemas.microsoft.com/office/drawing/2014/main" xmlns="" id="{2CECD331-C550-4D1F-9813-EA7AC60E76CA}"/>
              </a:ext>
            </a:extLst>
          </p:cNvPr>
          <p:cNvSpPr txBox="1"/>
          <p:nvPr/>
        </p:nvSpPr>
        <p:spPr>
          <a:xfrm>
            <a:off x="2119331" y="1661296"/>
            <a:ext cx="9594574" cy="523220"/>
          </a:xfrm>
          <a:prstGeom prst="rect">
            <a:avLst/>
          </a:prstGeom>
          <a:noFill/>
        </p:spPr>
        <p:txBody>
          <a:bodyPr wrap="square" rtlCol="0">
            <a:spAutoFit/>
          </a:bodyPr>
          <a:lstStyle/>
          <a:p>
            <a:r>
              <a:rPr lang="fr-FR" sz="2800" dirty="0"/>
              <a:t>c) Solitude et relation</a:t>
            </a:r>
          </a:p>
        </p:txBody>
      </p:sp>
      <p:pic>
        <p:nvPicPr>
          <p:cNvPr id="1026" name="Picture 2" descr="La Création d&amp;#39;Ève (Michel-Ange) — Wikipédia">
            <a:extLst>
              <a:ext uri="{FF2B5EF4-FFF2-40B4-BE49-F238E27FC236}">
                <a16:creationId xmlns:a16="http://schemas.microsoft.com/office/drawing/2014/main" xmlns="" id="{9B89A257-FE15-421D-B5A1-007579A95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320562"/>
            <a:ext cx="6391275" cy="453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72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5F79084-E805-48DA-8EAC-CD5FD493EE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Espace réservé du contenu 4">
            <a:extLst>
              <a:ext uri="{FF2B5EF4-FFF2-40B4-BE49-F238E27FC236}">
                <a16:creationId xmlns:a16="http://schemas.microsoft.com/office/drawing/2014/main" xmlns="" id="{93610DF2-5F77-4BD4-938A-5AC9FB24390E}"/>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6" name="ZoneTexte 5">
            <a:extLst>
              <a:ext uri="{FF2B5EF4-FFF2-40B4-BE49-F238E27FC236}">
                <a16:creationId xmlns:a16="http://schemas.microsoft.com/office/drawing/2014/main" xmlns="" id="{54CA245E-50AF-44BD-A665-9E2D42C024CD}"/>
              </a:ext>
            </a:extLst>
          </p:cNvPr>
          <p:cNvSpPr txBox="1"/>
          <p:nvPr/>
        </p:nvSpPr>
        <p:spPr>
          <a:xfrm>
            <a:off x="1184770" y="1126923"/>
            <a:ext cx="9594574" cy="646331"/>
          </a:xfrm>
          <a:prstGeom prst="rect">
            <a:avLst/>
          </a:prstGeom>
          <a:noFill/>
        </p:spPr>
        <p:txBody>
          <a:bodyPr wrap="square" rtlCol="0">
            <a:spAutoFit/>
          </a:bodyPr>
          <a:lstStyle/>
          <a:p>
            <a:r>
              <a:rPr lang="fr-FR" sz="3600" dirty="0"/>
              <a:t>2. La communion, ou l’homme, être de relation</a:t>
            </a:r>
          </a:p>
        </p:txBody>
      </p:sp>
      <p:sp>
        <p:nvSpPr>
          <p:cNvPr id="7" name="ZoneTexte 6">
            <a:extLst>
              <a:ext uri="{FF2B5EF4-FFF2-40B4-BE49-F238E27FC236}">
                <a16:creationId xmlns:a16="http://schemas.microsoft.com/office/drawing/2014/main" xmlns="" id="{9EB87D79-B8BC-4710-A45E-72344EF10764}"/>
              </a:ext>
            </a:extLst>
          </p:cNvPr>
          <p:cNvSpPr txBox="1"/>
          <p:nvPr/>
        </p:nvSpPr>
        <p:spPr>
          <a:xfrm>
            <a:off x="1497496" y="2184516"/>
            <a:ext cx="9594574" cy="584775"/>
          </a:xfrm>
          <a:prstGeom prst="rect">
            <a:avLst/>
          </a:prstGeom>
          <a:noFill/>
        </p:spPr>
        <p:txBody>
          <a:bodyPr wrap="square" rtlCol="0">
            <a:spAutoFit/>
          </a:bodyPr>
          <a:lstStyle/>
          <a:p>
            <a:r>
              <a:rPr lang="fr-FR" sz="3200" i="1" dirty="0"/>
              <a:t>a) L’apport de la vision trinitaire</a:t>
            </a:r>
          </a:p>
        </p:txBody>
      </p:sp>
    </p:spTree>
    <p:extLst>
      <p:ext uri="{BB962C8B-B14F-4D97-AF65-F5344CB8AC3E}">
        <p14:creationId xmlns:p14="http://schemas.microsoft.com/office/powerpoint/2010/main" val="2440733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Cadrage</Template>
  <TotalTime>80</TotalTime>
  <Words>906</Words>
  <Application>Microsoft Office PowerPoint</Application>
  <PresentationFormat>Grand écran</PresentationFormat>
  <Paragraphs>85</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Franklin Gothic Book</vt:lpstr>
      <vt:lpstr>Open Sans</vt:lpstr>
      <vt:lpstr>Times New Roman</vt:lpstr>
      <vt:lpstr>Cadrage</vt:lpstr>
      <vt:lpstr>Qui est l’homme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est l’homme ?</dc:title>
  <dc:creator>Oratoire Pontivy</dc:creator>
  <cp:lastModifiedBy>Formation Permanente</cp:lastModifiedBy>
  <cp:revision>7</cp:revision>
  <cp:lastPrinted>2021-12-14T13:01:40Z</cp:lastPrinted>
  <dcterms:created xsi:type="dcterms:W3CDTF">2021-11-09T14:21:39Z</dcterms:created>
  <dcterms:modified xsi:type="dcterms:W3CDTF">2021-12-14T13:01:46Z</dcterms:modified>
</cp:coreProperties>
</file>