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88" d="100"/>
          <a:sy n="88" d="100"/>
        </p:scale>
        <p:origin x="-90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fr-FR"/>
          </a:p>
        </p:txBody>
      </p:sp>
      <p:sp>
        <p:nvSpPr>
          <p:cNvPr id="410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F0B1709-415C-4926-9DC6-7F7E5ECAC51A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A52DFC-96B6-49F5-979C-62A4DB9D3999}" type="slidenum">
              <a:rPr lang="fr-FR"/>
              <a:pPr/>
              <a:t>1</a:t>
            </a:fld>
            <a:endParaRPr lang="fr-FR"/>
          </a:p>
        </p:txBody>
      </p:sp>
      <p:sp>
        <p:nvSpPr>
          <p:cNvPr id="51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0966C6-21F8-4524-8C1C-FAB93A1FC769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  <p:transition advTm="25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DF6F07-978E-4A3E-A046-A6D603D3086C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  <p:transition advTm="25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8FBE33-676E-4972-992D-C02636ED5855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  <p:transition advTm="25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39434B-41D5-4560-AE98-6A49F9D78FC0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  <p:transition advTm="25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8AFBF7-D793-40F2-B28C-71DA626FB3A9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  <p:transition advTm="25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CB9266-E23E-47C0-8D59-F02F82DADFAE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  <p:transition advTm="25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84F236-855B-4E4B-9D02-BFF81AD1A751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  <p:transition advTm="25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8801B7-CA43-42B6-841A-541FF7B344CB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  <p:transition advTm="25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E1FB0F-E080-44F3-BAAE-3C4903855158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  <p:transition advTm="25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B9BA50-E57F-43EE-97FA-5FAF66C8BBB7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  <p:transition advTm="25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ADE1F-377B-44E8-AB97-D60A27FDBA6E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  <p:transition advTm="25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 du masque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AAD04E6-1B2B-4A55-94D4-F557C41454E4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Tm="2500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audio" Target="../media/audio3.wav"/><Relationship Id="rId4" Type="http://schemas.openxmlformats.org/officeDocument/2006/relationships/audio" Target="../media/audio2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audio" Target="../media/audio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04800"/>
            <a:ext cx="7848600" cy="457200"/>
          </a:xfrm>
        </p:spPr>
        <p:txBody>
          <a:bodyPr/>
          <a:lstStyle/>
          <a:p>
            <a:r>
              <a:rPr lang="fr-BE" sz="2000" u="sng">
                <a:latin typeface="Arial Black" pitchFamily="34" charset="0"/>
              </a:rPr>
              <a:t>Le cerveau féminin</a:t>
            </a:r>
          </a:p>
        </p:txBody>
      </p:sp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3429000" y="1676400"/>
            <a:ext cx="13779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BE" sz="1600">
                <a:latin typeface="Arial Black" pitchFamily="34" charset="0"/>
              </a:rPr>
              <a:t>Aptitude à</a:t>
            </a:r>
          </a:p>
          <a:p>
            <a:r>
              <a:rPr lang="fr-BE" sz="1600">
                <a:latin typeface="Arial Black" pitchFamily="34" charset="0"/>
              </a:rPr>
              <a:t>téléphoner</a:t>
            </a:r>
            <a:endParaRPr lang="fr-FR" sz="1600">
              <a:latin typeface="Arial Black" pitchFamily="34" charset="0"/>
            </a:endParaRPr>
          </a:p>
        </p:txBody>
      </p:sp>
      <p:sp>
        <p:nvSpPr>
          <p:cNvPr id="2052" name="Line 4"/>
          <p:cNvSpPr>
            <a:spLocks noChangeShapeType="1"/>
          </p:cNvSpPr>
          <p:nvPr/>
        </p:nvSpPr>
        <p:spPr bwMode="auto">
          <a:xfrm flipV="1">
            <a:off x="5791200" y="1676400"/>
            <a:ext cx="914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6705600" y="1371600"/>
            <a:ext cx="14478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BE" sz="1600">
                <a:latin typeface="Arial Black" pitchFamily="34" charset="0"/>
              </a:rPr>
              <a:t>Noyau de</a:t>
            </a:r>
          </a:p>
          <a:p>
            <a:r>
              <a:rPr lang="fr-BE" sz="1600">
                <a:latin typeface="Arial Black" pitchFamily="34" charset="0"/>
              </a:rPr>
              <a:t>l’indécision</a:t>
            </a:r>
            <a:endParaRPr lang="fr-FR" sz="1600">
              <a:latin typeface="Arial Black" pitchFamily="34" charset="0"/>
            </a:endParaRP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3657600" y="2590800"/>
            <a:ext cx="174942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BE"/>
              <a:t> </a:t>
            </a:r>
            <a:r>
              <a:rPr lang="fr-BE" sz="1600">
                <a:latin typeface="Arial Black" pitchFamily="34" charset="0"/>
              </a:rPr>
              <a:t>Hémisphère</a:t>
            </a:r>
          </a:p>
          <a:p>
            <a:r>
              <a:rPr lang="fr-BE" sz="1600">
                <a:latin typeface="Arial Black" pitchFamily="34" charset="0"/>
              </a:rPr>
              <a:t>  du besoin</a:t>
            </a:r>
          </a:p>
          <a:p>
            <a:r>
              <a:rPr lang="fr-BE" sz="1600">
                <a:latin typeface="Arial Black" pitchFamily="34" charset="0"/>
              </a:rPr>
              <a:t>d’engagement</a:t>
            </a:r>
          </a:p>
          <a:p>
            <a:r>
              <a:rPr lang="fr-BE" sz="1600">
                <a:latin typeface="Arial Black" pitchFamily="34" charset="0"/>
              </a:rPr>
              <a:t>  (mariage)</a:t>
            </a:r>
            <a:endParaRPr lang="fr-FR" sz="1600">
              <a:latin typeface="Arial Black" pitchFamily="34" charset="0"/>
            </a:endParaRPr>
          </a:p>
        </p:txBody>
      </p:sp>
      <p:sp>
        <p:nvSpPr>
          <p:cNvPr id="2055" name="Line 7"/>
          <p:cNvSpPr>
            <a:spLocks noChangeShapeType="1"/>
          </p:cNvSpPr>
          <p:nvPr/>
        </p:nvSpPr>
        <p:spPr bwMode="auto">
          <a:xfrm flipH="1" flipV="1">
            <a:off x="1676400" y="1828800"/>
            <a:ext cx="914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228600" y="1066800"/>
            <a:ext cx="2046288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BE" sz="1600">
                <a:latin typeface="Arial Black" pitchFamily="34" charset="0"/>
              </a:rPr>
              <a:t>Coordination</a:t>
            </a:r>
          </a:p>
          <a:p>
            <a:r>
              <a:rPr lang="fr-BE" sz="1600">
                <a:latin typeface="Arial Black" pitchFamily="34" charset="0"/>
              </a:rPr>
              <a:t>« Chaussures</a:t>
            </a:r>
          </a:p>
          <a:p>
            <a:r>
              <a:rPr lang="fr-BE" sz="1600">
                <a:latin typeface="Arial Black" pitchFamily="34" charset="0"/>
              </a:rPr>
              <a:t>  et Sac à main »</a:t>
            </a:r>
            <a:endParaRPr lang="fr-FR" sz="1600">
              <a:latin typeface="Arial Black" pitchFamily="34" charset="0"/>
            </a:endParaRPr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1584325" y="3040063"/>
            <a:ext cx="11191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BE" sz="1600">
                <a:latin typeface="Arial Black" pitchFamily="34" charset="0"/>
              </a:rPr>
              <a:t>Jalousie</a:t>
            </a:r>
            <a:endParaRPr lang="fr-FR" sz="1600">
              <a:latin typeface="Arial Black" pitchFamily="34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 flipH="1">
            <a:off x="1219200" y="4038600"/>
            <a:ext cx="914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457200" y="4648200"/>
            <a:ext cx="1527175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BE" sz="1600">
                <a:latin typeface="Arial Black" pitchFamily="34" charset="0"/>
              </a:rPr>
              <a:t>Neurone du</a:t>
            </a:r>
          </a:p>
          <a:p>
            <a:r>
              <a:rPr lang="fr-BE" sz="1600">
                <a:latin typeface="Arial Black" pitchFamily="34" charset="0"/>
              </a:rPr>
              <a:t>   sens de</a:t>
            </a:r>
          </a:p>
          <a:p>
            <a:r>
              <a:rPr lang="fr-BE" sz="1600">
                <a:latin typeface="Arial Black" pitchFamily="34" charset="0"/>
              </a:rPr>
              <a:t>l’orientation</a:t>
            </a:r>
            <a:endParaRPr lang="fr-FR" sz="1600">
              <a:latin typeface="Arial Black" pitchFamily="34" charset="0"/>
            </a:endParaRP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715000" y="3505200"/>
            <a:ext cx="12668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BE" sz="1600">
                <a:latin typeface="Arial Black" pitchFamily="34" charset="0"/>
              </a:rPr>
              <a:t>Centre du</a:t>
            </a:r>
          </a:p>
          <a:p>
            <a:r>
              <a:rPr lang="fr-BE" sz="1600">
                <a:latin typeface="Arial Black" pitchFamily="34" charset="0"/>
              </a:rPr>
              <a:t>chocolat</a:t>
            </a:r>
            <a:endParaRPr lang="fr-FR" sz="1600">
              <a:latin typeface="Arial Black" pitchFamily="34" charset="0"/>
            </a:endParaRP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2971800" y="4191000"/>
            <a:ext cx="9604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BE" sz="1600">
                <a:latin typeface="Arial Black" pitchFamily="34" charset="0"/>
              </a:rPr>
              <a:t>Ecoute</a:t>
            </a:r>
            <a:endParaRPr lang="fr-FR" sz="1600">
              <a:latin typeface="Arial Black" pitchFamily="34" charset="0"/>
            </a:endParaRPr>
          </a:p>
        </p:txBody>
      </p:sp>
      <p:sp>
        <p:nvSpPr>
          <p:cNvPr id="2062" name="Line 14"/>
          <p:cNvSpPr>
            <a:spLocks noChangeShapeType="1"/>
          </p:cNvSpPr>
          <p:nvPr/>
        </p:nvSpPr>
        <p:spPr bwMode="auto">
          <a:xfrm flipH="1">
            <a:off x="2362200" y="3962400"/>
            <a:ext cx="6096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2063" name="Line 15"/>
          <p:cNvSpPr>
            <a:spLocks noChangeShapeType="1"/>
          </p:cNvSpPr>
          <p:nvPr/>
        </p:nvSpPr>
        <p:spPr bwMode="auto">
          <a:xfrm flipH="1" flipV="1">
            <a:off x="2362200" y="51054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2064" name="Text Box 16"/>
          <p:cNvSpPr txBox="1">
            <a:spLocks noChangeArrowheads="1"/>
          </p:cNvSpPr>
          <p:nvPr/>
        </p:nvSpPr>
        <p:spPr bwMode="auto">
          <a:xfrm>
            <a:off x="2667000" y="5334000"/>
            <a:ext cx="1887538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BE" sz="1600">
                <a:latin typeface="Arial Black" pitchFamily="34" charset="0"/>
              </a:rPr>
              <a:t>       Sexe</a:t>
            </a:r>
          </a:p>
          <a:p>
            <a:r>
              <a:rPr lang="fr-BE" sz="1600">
                <a:latin typeface="Arial Black" pitchFamily="34" charset="0"/>
              </a:rPr>
              <a:t>(voir remarque)</a:t>
            </a:r>
            <a:endParaRPr lang="fr-FR" sz="1600">
              <a:latin typeface="Arial Black" pitchFamily="34" charset="0"/>
            </a:endParaRPr>
          </a:p>
        </p:txBody>
      </p:sp>
      <p:sp>
        <p:nvSpPr>
          <p:cNvPr id="2065" name="Text Box 17"/>
          <p:cNvSpPr txBox="1">
            <a:spLocks noChangeArrowheads="1"/>
          </p:cNvSpPr>
          <p:nvPr/>
        </p:nvSpPr>
        <p:spPr bwMode="auto">
          <a:xfrm>
            <a:off x="4495800" y="4343400"/>
            <a:ext cx="7921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BE" sz="1600">
                <a:latin typeface="Arial Black" pitchFamily="34" charset="0"/>
              </a:rPr>
              <a:t>Envie</a:t>
            </a:r>
            <a:endParaRPr lang="fr-FR" sz="1600">
              <a:latin typeface="Arial Black" pitchFamily="34" charset="0"/>
            </a:endParaRPr>
          </a:p>
        </p:txBody>
      </p:sp>
      <p:sp>
        <p:nvSpPr>
          <p:cNvPr id="2066" name="Text Box 18"/>
          <p:cNvSpPr txBox="1">
            <a:spLocks noChangeArrowheads="1"/>
          </p:cNvSpPr>
          <p:nvPr/>
        </p:nvSpPr>
        <p:spPr bwMode="auto">
          <a:xfrm>
            <a:off x="5334000" y="4648200"/>
            <a:ext cx="12319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BE" sz="1600">
                <a:latin typeface="Arial Black" pitchFamily="34" charset="0"/>
              </a:rPr>
              <a:t>d’acheter</a:t>
            </a:r>
            <a:endParaRPr lang="fr-FR" sz="1600">
              <a:latin typeface="Arial Black" pitchFamily="34" charset="0"/>
            </a:endParaRPr>
          </a:p>
        </p:txBody>
      </p:sp>
      <p:sp>
        <p:nvSpPr>
          <p:cNvPr id="2067" name="Text Box 19"/>
          <p:cNvSpPr txBox="1">
            <a:spLocks noChangeArrowheads="1"/>
          </p:cNvSpPr>
          <p:nvPr/>
        </p:nvSpPr>
        <p:spPr bwMode="auto">
          <a:xfrm>
            <a:off x="0" y="5638800"/>
            <a:ext cx="1447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BE" sz="1600" u="sng">
                <a:latin typeface="Arial Black" pitchFamily="34" charset="0"/>
              </a:rPr>
              <a:t>Remarque :</a:t>
            </a:r>
            <a:endParaRPr lang="fr-FR" sz="1600" u="sng">
              <a:latin typeface="Arial Black" pitchFamily="34" charset="0"/>
            </a:endParaRPr>
          </a:p>
        </p:txBody>
      </p:sp>
      <p:sp>
        <p:nvSpPr>
          <p:cNvPr id="2068" name="Text Box 20"/>
          <p:cNvSpPr txBox="1">
            <a:spLocks noChangeArrowheads="1"/>
          </p:cNvSpPr>
          <p:nvPr/>
        </p:nvSpPr>
        <p:spPr bwMode="auto">
          <a:xfrm>
            <a:off x="685800" y="5943600"/>
            <a:ext cx="74676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fr-BE" sz="1600">
                <a:latin typeface="Arial Black" pitchFamily="34" charset="0"/>
              </a:rPr>
              <a:t>Notez comme la petite cellule du sexe est intimement liée </a:t>
            </a:r>
          </a:p>
          <a:p>
            <a:r>
              <a:rPr lang="fr-BE" sz="1600">
                <a:latin typeface="Arial Black" pitchFamily="34" charset="0"/>
              </a:rPr>
              <a:t>à la glande de l’écoute……</a:t>
            </a:r>
            <a:endParaRPr lang="fr-FR" sz="1600">
              <a:latin typeface="Arial Black" pitchFamily="34" charset="0"/>
            </a:endParaRPr>
          </a:p>
        </p:txBody>
      </p:sp>
    </p:spTree>
  </p:cSld>
  <p:clrMapOvr>
    <a:masterClrMapping/>
  </p:clrMapOvr>
  <p:transition advTm="2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5"/>
                                        <p:tgtEl>
                                          <p:spTgt spid="20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200"/>
                            </p:stCondLst>
                            <p:childTnLst>
                              <p:par>
                                <p:cTn id="9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875"/>
                            </p:stCondLst>
                            <p:childTnLst>
                              <p:par>
                                <p:cTn id="14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75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75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625"/>
                            </p:stCondLst>
                            <p:childTnLst>
                              <p:par>
                                <p:cTn id="19" presetID="4" presetClass="entr" presetSubtype="3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125"/>
                            </p:stCondLst>
                            <p:childTnLst>
                              <p:par>
                                <p:cTn id="23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300" fill="hold"/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300" fill="hold"/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725"/>
                            </p:stCondLst>
                            <p:childTnLst>
                              <p:par>
                                <p:cTn id="28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300" fill="hold"/>
                                        <p:tgtEl>
                                          <p:spTgt spid="20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300" fill="hold"/>
                                        <p:tgtEl>
                                          <p:spTgt spid="20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25"/>
                            </p:stCondLst>
                            <p:childTnLst>
                              <p:par>
                                <p:cTn id="33" presetID="4" presetClass="entr" presetSubtype="3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5" dur="500"/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6525"/>
                            </p:stCondLst>
                            <p:childTnLst>
                              <p:par>
                                <p:cTn id="37" presetID="4" presetClass="entr" presetSubtype="3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9" dur="500"/>
                                        <p:tgtEl>
                                          <p:spTgt spid="20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8025"/>
                            </p:stCondLst>
                            <p:childTnLst>
                              <p:par>
                                <p:cTn id="41" presetID="4" presetClass="entr" presetSubtype="3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3" dur="500"/>
                                        <p:tgtEl>
                                          <p:spTgt spid="20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9525"/>
                            </p:stCondLst>
                            <p:childTnLst>
                              <p:par>
                                <p:cTn id="45" presetID="4" presetClass="entr" presetSubtype="3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7" dur="500"/>
                                        <p:tgtEl>
                                          <p:spTgt spid="20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1025"/>
                            </p:stCondLst>
                            <p:childTnLst>
                              <p:par>
                                <p:cTn id="49" presetID="4" presetClass="entr" presetSubtype="3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1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2525"/>
                            </p:stCondLst>
                            <p:childTnLst>
                              <p:par>
                                <p:cTn id="53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300" fill="hold"/>
                                        <p:tgtEl>
                                          <p:spTgt spid="20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300" fill="hold"/>
                                        <p:tgtEl>
                                          <p:spTgt spid="20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2825"/>
                            </p:stCondLst>
                            <p:childTnLst>
                              <p:par>
                                <p:cTn id="58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300" fill="hold"/>
                                        <p:tgtEl>
                                          <p:spTgt spid="20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300" fill="hold"/>
                                        <p:tgtEl>
                                          <p:spTgt spid="20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3425"/>
                            </p:stCondLst>
                            <p:childTnLst>
                              <p:par>
                                <p:cTn id="63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300" fill="hold"/>
                                        <p:tgtEl>
                                          <p:spTgt spid="20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300" fill="hold"/>
                                        <p:tgtEl>
                                          <p:spTgt spid="20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4925"/>
                            </p:stCondLst>
                            <p:childTnLst>
                              <p:par>
                                <p:cTn id="68" presetID="2" presetClass="entr" presetSubtype="3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75" fill="hold"/>
                                        <p:tgtEl>
                                          <p:spTgt spid="20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75" fill="hold"/>
                                        <p:tgtEl>
                                          <p:spTgt spid="20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6525"/>
                            </p:stCondLst>
                            <p:childTnLst>
                              <p:par>
                                <p:cTn id="73" presetID="4" presetClass="entr" presetSubtype="3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5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8025"/>
                            </p:stCondLst>
                            <p:childTnLst>
                              <p:par>
                                <p:cTn id="7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75"/>
                                        <p:tgtEl>
                                          <p:spTgt spid="2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8700"/>
                            </p:stCondLst>
                            <p:childTnLst>
                              <p:par>
                                <p:cTn id="8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75"/>
                                        <p:tgtEl>
                                          <p:spTgt spid="2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9150"/>
                            </p:stCondLst>
                            <p:childTnLst>
                              <p:par>
                                <p:cTn id="8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75"/>
                                        <p:tgtEl>
                                          <p:spTgt spid="2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0125"/>
                            </p:stCondLst>
                            <p:childTnLst>
                              <p:par>
                                <p:cTn id="89" presetID="2" presetClass="entr" presetSubtype="3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75" fill="hold"/>
                                        <p:tgtEl>
                                          <p:spTgt spid="2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75" fill="hold"/>
                                        <p:tgtEl>
                                          <p:spTgt spid="2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21725"/>
                            </p:stCondLst>
                            <p:childTnLst>
                              <p:par>
                                <p:cTn id="94" presetID="2" presetClass="entr" presetSubtype="3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75" fill="hold"/>
                                        <p:tgtEl>
                                          <p:spTgt spid="20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75" fill="hold"/>
                                        <p:tgtEl>
                                          <p:spTgt spid="20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23325"/>
                            </p:stCondLst>
                            <p:childTnLst>
                              <p:par>
                                <p:cTn id="99" presetID="2" presetClass="entr" presetSubtype="1" fill="hold" grpId="0" nodeType="afterEffect">
                                  <p:stCondLst>
                                    <p:cond delay="1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300" fill="hold"/>
                                        <p:tgtEl>
                                          <p:spTgt spid="20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300" fill="hold"/>
                                        <p:tgtEl>
                                          <p:spTgt spid="20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24625"/>
                            </p:stCondLst>
                            <p:childTnLst>
                              <p:par>
                                <p:cTn id="104" presetID="4" presetClass="entr" presetSubtype="3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6" dur="5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26125"/>
                            </p:stCondLst>
                            <p:childTnLst>
                              <p:par>
                                <p:cTn id="108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0" dur="500"/>
                                        <p:tgtEl>
                                          <p:spTgt spid="20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26625"/>
                            </p:stCondLst>
                            <p:childTnLst>
                              <p:par>
                                <p:cTn id="112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75" fill="hold"/>
                                        <p:tgtEl>
                                          <p:spTgt spid="20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75" fill="hold"/>
                                        <p:tgtEl>
                                          <p:spTgt spid="20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26925"/>
                            </p:stCondLst>
                            <p:childTnLst>
                              <p:par>
                                <p:cTn id="117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75" fill="hold"/>
                                        <p:tgtEl>
                                          <p:spTgt spid="20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75" fill="hold"/>
                                        <p:tgtEl>
                                          <p:spTgt spid="20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27975"/>
                            </p:stCondLst>
                            <p:childTnLst>
                              <p:par>
                                <p:cTn id="122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4" dur="75"/>
                                        <p:tgtEl>
                                          <p:spTgt spid="20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29350"/>
                            </p:stCondLst>
                            <p:childTnLst>
                              <p:par>
                                <p:cTn id="126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8" dur="75"/>
                                        <p:tgtEl>
                                          <p:spTgt spid="20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31025"/>
                            </p:stCondLst>
                            <p:childTnLst>
                              <p:par>
                                <p:cTn id="130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2" dur="75"/>
                                        <p:tgtEl>
                                          <p:spTgt spid="2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32700"/>
                            </p:stCondLst>
                            <p:childTnLst>
                              <p:par>
                                <p:cTn id="13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6" dur="75"/>
                                        <p:tgtEl>
                                          <p:spTgt spid="20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36300"/>
                            </p:stCondLst>
                            <p:childTnLst>
                              <p:par>
                                <p:cTn id="13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0" dur="75"/>
                                        <p:tgtEl>
                                          <p:spTgt spid="20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build="p" autoUpdateAnimBg="0" advAuto="0"/>
      <p:bldP spid="2051" grpId="0" build="p" autoUpdateAnimBg="0" advAuto="0"/>
      <p:bldP spid="2052" grpId="0" animBg="1"/>
      <p:bldP spid="2053" grpId="0" build="p" autoUpdateAnimBg="0" advAuto="0"/>
      <p:bldP spid="2054" grpId="0" build="p" autoUpdateAnimBg="0" advAuto="1000"/>
      <p:bldP spid="2055" grpId="0" animBg="1"/>
      <p:bldP spid="2056" grpId="0" build="p" autoUpdateAnimBg="0" advAuto="0"/>
      <p:bldP spid="2057" grpId="0" build="p" autoUpdateAnimBg="0" advAuto="1000"/>
      <p:bldP spid="2058" grpId="0" animBg="1"/>
      <p:bldP spid="2059" grpId="0" build="p" autoUpdateAnimBg="0" advAuto="0"/>
      <p:bldP spid="2060" grpId="0" build="p" autoUpdateAnimBg="0" advAuto="1000"/>
      <p:bldP spid="2061" grpId="0" build="p" autoUpdateAnimBg="0" advAuto="1000"/>
      <p:bldP spid="2062" grpId="0" animBg="1"/>
      <p:bldP spid="2063" grpId="0" animBg="1"/>
      <p:bldP spid="2064" grpId="0" build="p" autoUpdateAnimBg="0" advAuto="0"/>
      <p:bldP spid="2065" grpId="0" build="p" autoUpdateAnimBg="0" advAuto="1000"/>
      <p:bldP spid="2066" grpId="0" build="p" autoUpdateAnimBg="0" advAuto="1000"/>
      <p:bldP spid="2067" grpId="0" build="p" autoUpdateAnimBg="0" advAuto="1000"/>
      <p:bldP spid="2068" grpId="0" build="p" autoUpdateAnimBg="0" advAuto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09600"/>
          </a:xfrm>
        </p:spPr>
        <p:txBody>
          <a:bodyPr/>
          <a:lstStyle/>
          <a:p>
            <a:r>
              <a:rPr lang="fr-BE" sz="2000" u="sng">
                <a:latin typeface="Arial Black" pitchFamily="34" charset="0"/>
              </a:rPr>
              <a:t>Le cerveau masculin</a:t>
            </a:r>
            <a:endParaRPr lang="fr-FR" sz="2000" u="sng">
              <a:latin typeface="Arial Black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533400"/>
            <a:ext cx="2133600" cy="1524000"/>
          </a:xfrm>
        </p:spPr>
        <p:txBody>
          <a:bodyPr/>
          <a:lstStyle/>
          <a:p>
            <a:pPr>
              <a:buFontTx/>
              <a:buNone/>
            </a:pPr>
            <a:endParaRPr lang="fr-BE"/>
          </a:p>
          <a:p>
            <a:pPr>
              <a:buFontTx/>
              <a:buNone/>
            </a:pPr>
            <a:endParaRPr lang="fr-FR"/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3200400" y="1371600"/>
            <a:ext cx="108902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BE" sz="2000">
                <a:latin typeface="Arial Black" pitchFamily="34" charset="0"/>
              </a:rPr>
              <a:t>Sports</a:t>
            </a:r>
          </a:p>
          <a:p>
            <a:endParaRPr lang="fr-FR" sz="1400">
              <a:latin typeface="Arial Black" pitchFamily="34" charset="0"/>
            </a:endParaRP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4419600" y="1447800"/>
            <a:ext cx="13811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BE" sz="3200" b="1">
                <a:latin typeface="Arial Black" pitchFamily="34" charset="0"/>
              </a:rPr>
              <a:t>SEXE</a:t>
            </a:r>
            <a:endParaRPr lang="fr-FR" sz="3200" b="1">
              <a:latin typeface="Arial Black" pitchFamily="34" charset="0"/>
            </a:endParaRPr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 flipV="1">
            <a:off x="5181600" y="1447800"/>
            <a:ext cx="11430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6080125" y="906463"/>
            <a:ext cx="15716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BE" sz="1600">
                <a:latin typeface="Arial Black" pitchFamily="34" charset="0"/>
              </a:rPr>
              <a:t>Intérêt pour </a:t>
            </a:r>
          </a:p>
          <a:p>
            <a:r>
              <a:rPr lang="fr-BE" sz="1600">
                <a:latin typeface="Arial Black" pitchFamily="34" charset="0"/>
              </a:rPr>
              <a:t>La BIÈRE</a:t>
            </a:r>
            <a:endParaRPr lang="fr-FR" sz="1600">
              <a:latin typeface="Arial Black" pitchFamily="34" charset="0"/>
            </a:endParaRPr>
          </a:p>
        </p:txBody>
      </p:sp>
      <p:sp>
        <p:nvSpPr>
          <p:cNvPr id="3082" name="Line 10"/>
          <p:cNvSpPr>
            <a:spLocks noChangeShapeType="1"/>
          </p:cNvSpPr>
          <p:nvPr/>
        </p:nvSpPr>
        <p:spPr bwMode="auto">
          <a:xfrm flipV="1">
            <a:off x="6400800" y="2057400"/>
            <a:ext cx="457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6858000" y="1676400"/>
            <a:ext cx="15621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BE" sz="1600">
                <a:latin typeface="Arial Black" pitchFamily="34" charset="0"/>
              </a:rPr>
              <a:t>Cellule de la</a:t>
            </a:r>
          </a:p>
          <a:p>
            <a:r>
              <a:rPr lang="fr-BE" sz="1600">
                <a:latin typeface="Arial Black" pitchFamily="34" charset="0"/>
              </a:rPr>
              <a:t>visée dans</a:t>
            </a:r>
          </a:p>
          <a:p>
            <a:r>
              <a:rPr lang="fr-BE" sz="1600">
                <a:latin typeface="Arial Black" pitchFamily="34" charset="0"/>
              </a:rPr>
              <a:t>la cuvette</a:t>
            </a:r>
            <a:endParaRPr lang="fr-FR" sz="1600">
              <a:latin typeface="Arial Black" pitchFamily="34" charset="0"/>
            </a:endParaRPr>
          </a:p>
        </p:txBody>
      </p:sp>
      <p:sp>
        <p:nvSpPr>
          <p:cNvPr id="3084" name="Line 12"/>
          <p:cNvSpPr>
            <a:spLocks noChangeShapeType="1"/>
          </p:cNvSpPr>
          <p:nvPr/>
        </p:nvSpPr>
        <p:spPr bwMode="auto">
          <a:xfrm>
            <a:off x="6629400" y="2590800"/>
            <a:ext cx="914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7539038" y="2667000"/>
            <a:ext cx="1604962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fr-BE" sz="1600">
                <a:latin typeface="Arial Black" pitchFamily="34" charset="0"/>
              </a:rPr>
              <a:t>Aptitude aux</a:t>
            </a:r>
          </a:p>
          <a:p>
            <a:r>
              <a:rPr lang="fr-BE" sz="1600">
                <a:latin typeface="Arial Black" pitchFamily="34" charset="0"/>
              </a:rPr>
              <a:t>travaux</a:t>
            </a:r>
          </a:p>
          <a:p>
            <a:r>
              <a:rPr lang="fr-BE" sz="1600">
                <a:latin typeface="Arial Black" pitchFamily="34" charset="0"/>
              </a:rPr>
              <a:t>domestiques</a:t>
            </a:r>
            <a:endParaRPr lang="fr-FR" sz="1600">
              <a:latin typeface="Arial Black" pitchFamily="34" charset="0"/>
            </a:endParaRPr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auto">
          <a:xfrm>
            <a:off x="5638800" y="2765425"/>
            <a:ext cx="1252538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BE" sz="1200">
                <a:latin typeface="Arial Black" pitchFamily="34" charset="0"/>
              </a:rPr>
              <a:t>Aptitude </a:t>
            </a:r>
          </a:p>
          <a:p>
            <a:r>
              <a:rPr lang="fr-BE" sz="1200">
                <a:latin typeface="Arial Black" pitchFamily="34" charset="0"/>
              </a:rPr>
              <a:t>pour les</a:t>
            </a:r>
          </a:p>
          <a:p>
            <a:r>
              <a:rPr lang="fr-BE" sz="1200">
                <a:latin typeface="Arial Black" pitchFamily="34" charset="0"/>
              </a:rPr>
              <a:t>manœuvres</a:t>
            </a:r>
          </a:p>
          <a:p>
            <a:r>
              <a:rPr lang="fr-BE" sz="1200">
                <a:latin typeface="Arial Black" pitchFamily="34" charset="0"/>
              </a:rPr>
              <a:t>dangereuses</a:t>
            </a:r>
          </a:p>
          <a:p>
            <a:r>
              <a:rPr lang="fr-BE" sz="1200">
                <a:latin typeface="Arial Black" pitchFamily="34" charset="0"/>
              </a:rPr>
              <a:t>en voiture</a:t>
            </a:r>
            <a:endParaRPr lang="fr-FR" sz="1200">
              <a:latin typeface="Arial Black" pitchFamily="34" charset="0"/>
            </a:endParaRPr>
          </a:p>
        </p:txBody>
      </p:sp>
      <p:sp>
        <p:nvSpPr>
          <p:cNvPr id="3090" name="Line 18"/>
          <p:cNvSpPr>
            <a:spLocks noChangeShapeType="1"/>
          </p:cNvSpPr>
          <p:nvPr/>
        </p:nvSpPr>
        <p:spPr bwMode="auto">
          <a:xfrm flipV="1">
            <a:off x="6172200" y="4267200"/>
            <a:ext cx="1295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091" name="Text Box 19"/>
          <p:cNvSpPr txBox="1">
            <a:spLocks noChangeArrowheads="1"/>
          </p:cNvSpPr>
          <p:nvPr/>
        </p:nvSpPr>
        <p:spPr bwMode="auto">
          <a:xfrm>
            <a:off x="7277100" y="4038600"/>
            <a:ext cx="186690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BE" sz="1400">
                <a:latin typeface="Arial Black" pitchFamily="34" charset="0"/>
              </a:rPr>
              <a:t>Centre de la</a:t>
            </a:r>
          </a:p>
          <a:p>
            <a:r>
              <a:rPr lang="fr-BE" sz="1400">
                <a:latin typeface="Arial Black" pitchFamily="34" charset="0"/>
              </a:rPr>
              <a:t>dépendance à la</a:t>
            </a:r>
          </a:p>
          <a:p>
            <a:r>
              <a:rPr lang="fr-BE" sz="1400">
                <a:latin typeface="Arial Black" pitchFamily="34" charset="0"/>
              </a:rPr>
              <a:t>télévision et à</a:t>
            </a:r>
          </a:p>
          <a:p>
            <a:r>
              <a:rPr lang="fr-BE" sz="1400">
                <a:latin typeface="Arial Black" pitchFamily="34" charset="0"/>
              </a:rPr>
              <a:t>la télécommande</a:t>
            </a:r>
            <a:endParaRPr lang="fr-FR" sz="1400">
              <a:latin typeface="Arial Black" pitchFamily="34" charset="0"/>
            </a:endParaRPr>
          </a:p>
        </p:txBody>
      </p:sp>
      <p:sp>
        <p:nvSpPr>
          <p:cNvPr id="3092" name="Line 20"/>
          <p:cNvSpPr>
            <a:spLocks noChangeShapeType="1"/>
          </p:cNvSpPr>
          <p:nvPr/>
        </p:nvSpPr>
        <p:spPr bwMode="auto">
          <a:xfrm>
            <a:off x="6858000" y="4648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093" name="Text Box 21"/>
          <p:cNvSpPr txBox="1">
            <a:spLocks noChangeArrowheads="1"/>
          </p:cNvSpPr>
          <p:nvPr/>
        </p:nvSpPr>
        <p:spPr bwMode="auto">
          <a:xfrm>
            <a:off x="6400800" y="5105400"/>
            <a:ext cx="1400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BE" sz="1600">
                <a:latin typeface="Arial Black" pitchFamily="34" charset="0"/>
              </a:rPr>
              <a:t>Repassage</a:t>
            </a:r>
            <a:endParaRPr lang="fr-FR" sz="1600">
              <a:latin typeface="Arial Black" pitchFamily="34" charset="0"/>
            </a:endParaRPr>
          </a:p>
        </p:txBody>
      </p:sp>
      <p:sp>
        <p:nvSpPr>
          <p:cNvPr id="3094" name="Text Box 22"/>
          <p:cNvSpPr txBox="1">
            <a:spLocks noChangeArrowheads="1"/>
          </p:cNvSpPr>
          <p:nvPr/>
        </p:nvSpPr>
        <p:spPr bwMode="auto">
          <a:xfrm>
            <a:off x="1828800" y="2362200"/>
            <a:ext cx="1752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fr-BE" sz="4400">
                <a:latin typeface="Impact" pitchFamily="34" charset="0"/>
              </a:rPr>
              <a:t>Sexe</a:t>
            </a:r>
            <a:endParaRPr lang="fr-FR" sz="4400">
              <a:latin typeface="Impact" pitchFamily="34" charset="0"/>
            </a:endParaRPr>
          </a:p>
        </p:txBody>
      </p:sp>
      <p:sp>
        <p:nvSpPr>
          <p:cNvPr id="3095" name="Text Box 23"/>
          <p:cNvSpPr txBox="1">
            <a:spLocks noChangeArrowheads="1"/>
          </p:cNvSpPr>
          <p:nvPr/>
        </p:nvSpPr>
        <p:spPr bwMode="auto">
          <a:xfrm>
            <a:off x="3657600" y="2819400"/>
            <a:ext cx="170656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BE" sz="4400">
                <a:latin typeface="Arial Black" pitchFamily="34" charset="0"/>
              </a:rPr>
              <a:t>Sexe</a:t>
            </a:r>
            <a:endParaRPr lang="fr-FR" sz="4400">
              <a:latin typeface="Arial Black" pitchFamily="34" charset="0"/>
            </a:endParaRPr>
          </a:p>
        </p:txBody>
      </p:sp>
      <p:sp>
        <p:nvSpPr>
          <p:cNvPr id="3096" name="Line 24"/>
          <p:cNvSpPr>
            <a:spLocks noChangeShapeType="1"/>
          </p:cNvSpPr>
          <p:nvPr/>
        </p:nvSpPr>
        <p:spPr bwMode="auto">
          <a:xfrm flipH="1" flipV="1">
            <a:off x="1219200" y="2133600"/>
            <a:ext cx="5334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097" name="Text Box 25"/>
          <p:cNvSpPr txBox="1">
            <a:spLocks noChangeArrowheads="1"/>
          </p:cNvSpPr>
          <p:nvPr/>
        </p:nvSpPr>
        <p:spPr bwMode="auto">
          <a:xfrm>
            <a:off x="0" y="1524000"/>
            <a:ext cx="141287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BE" sz="1600">
                <a:latin typeface="Arial Black" pitchFamily="34" charset="0"/>
              </a:rPr>
              <a:t>Particule</a:t>
            </a:r>
          </a:p>
          <a:p>
            <a:r>
              <a:rPr lang="fr-BE" sz="1600">
                <a:latin typeface="Arial Black" pitchFamily="34" charset="0"/>
              </a:rPr>
              <a:t>de l’écoute</a:t>
            </a:r>
            <a:endParaRPr lang="fr-FR" sz="1600">
              <a:latin typeface="Arial Black" pitchFamily="34" charset="0"/>
            </a:endParaRPr>
          </a:p>
        </p:txBody>
      </p:sp>
      <p:sp>
        <p:nvSpPr>
          <p:cNvPr id="3098" name="Line 26"/>
          <p:cNvSpPr>
            <a:spLocks noChangeShapeType="1"/>
          </p:cNvSpPr>
          <p:nvPr/>
        </p:nvSpPr>
        <p:spPr bwMode="auto">
          <a:xfrm flipH="1">
            <a:off x="1524000" y="3886200"/>
            <a:ext cx="762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099" name="Text Box 27"/>
          <p:cNvSpPr txBox="1">
            <a:spLocks noChangeArrowheads="1"/>
          </p:cNvSpPr>
          <p:nvPr/>
        </p:nvSpPr>
        <p:spPr bwMode="auto">
          <a:xfrm>
            <a:off x="0" y="3886200"/>
            <a:ext cx="261937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fr-BE" sz="1600">
                <a:latin typeface="Arial Black" pitchFamily="34" charset="0"/>
              </a:rPr>
              <a:t>Etendue de</a:t>
            </a:r>
          </a:p>
          <a:p>
            <a:r>
              <a:rPr lang="fr-BE" sz="1600">
                <a:latin typeface="Arial Black" pitchFamily="34" charset="0"/>
              </a:rPr>
              <a:t>l’attention amoureuse</a:t>
            </a:r>
            <a:endParaRPr lang="fr-FR" sz="1600">
              <a:latin typeface="Arial Black" pitchFamily="34" charset="0"/>
            </a:endParaRPr>
          </a:p>
        </p:txBody>
      </p:sp>
      <p:sp>
        <p:nvSpPr>
          <p:cNvPr id="3101" name="Line 29"/>
          <p:cNvSpPr>
            <a:spLocks noChangeShapeType="1"/>
          </p:cNvSpPr>
          <p:nvPr/>
        </p:nvSpPr>
        <p:spPr bwMode="auto">
          <a:xfrm flipH="1">
            <a:off x="2590800" y="3886200"/>
            <a:ext cx="457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102" name="Text Box 30"/>
          <p:cNvSpPr txBox="1">
            <a:spLocks noChangeArrowheads="1"/>
          </p:cNvSpPr>
          <p:nvPr/>
        </p:nvSpPr>
        <p:spPr bwMode="auto">
          <a:xfrm>
            <a:off x="304800" y="4648200"/>
            <a:ext cx="24955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BE" sz="1600">
                <a:latin typeface="Arial Black" pitchFamily="34" charset="0"/>
              </a:rPr>
              <a:t>Eluder les ‘questions</a:t>
            </a:r>
          </a:p>
          <a:p>
            <a:r>
              <a:rPr lang="fr-BE" sz="1600">
                <a:latin typeface="Arial Black" pitchFamily="34" charset="0"/>
              </a:rPr>
              <a:t>personnelles’</a:t>
            </a:r>
            <a:endParaRPr lang="fr-FR" sz="1600">
              <a:latin typeface="Arial Black" pitchFamily="34" charset="0"/>
            </a:endParaRPr>
          </a:p>
        </p:txBody>
      </p:sp>
      <p:sp>
        <p:nvSpPr>
          <p:cNvPr id="3103" name="Line 31"/>
          <p:cNvSpPr>
            <a:spLocks noChangeShapeType="1"/>
          </p:cNvSpPr>
          <p:nvPr/>
        </p:nvSpPr>
        <p:spPr bwMode="auto">
          <a:xfrm>
            <a:off x="3810000" y="44958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104" name="Text Box 32"/>
          <p:cNvSpPr txBox="1">
            <a:spLocks noChangeArrowheads="1"/>
          </p:cNvSpPr>
          <p:nvPr/>
        </p:nvSpPr>
        <p:spPr bwMode="auto">
          <a:xfrm>
            <a:off x="3200400" y="4876800"/>
            <a:ext cx="220027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BE" sz="1600">
                <a:latin typeface="Arial Black" pitchFamily="34" charset="0"/>
              </a:rPr>
              <a:t>Glande des</a:t>
            </a:r>
          </a:p>
          <a:p>
            <a:r>
              <a:rPr lang="fr-BE" sz="1600">
                <a:latin typeface="Arial Black" pitchFamily="34" charset="0"/>
              </a:rPr>
              <a:t>excuses foireuses</a:t>
            </a:r>
            <a:endParaRPr lang="fr-FR" sz="1600">
              <a:latin typeface="Arial Black" pitchFamily="34" charset="0"/>
            </a:endParaRPr>
          </a:p>
        </p:txBody>
      </p:sp>
      <p:sp>
        <p:nvSpPr>
          <p:cNvPr id="3105" name="Rectangle 33"/>
          <p:cNvSpPr>
            <a:spLocks noChangeArrowheads="1"/>
          </p:cNvSpPr>
          <p:nvPr/>
        </p:nvSpPr>
        <p:spPr bwMode="auto">
          <a:xfrm>
            <a:off x="0" y="5562600"/>
            <a:ext cx="1447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BE" sz="1600" u="sng">
                <a:latin typeface="Arial Black" pitchFamily="34" charset="0"/>
              </a:rPr>
              <a:t>Remarque :</a:t>
            </a:r>
            <a:endParaRPr lang="fr-FR" sz="1600" u="sng">
              <a:latin typeface="Arial Black" pitchFamily="34" charset="0"/>
            </a:endParaRPr>
          </a:p>
        </p:txBody>
      </p:sp>
      <p:sp>
        <p:nvSpPr>
          <p:cNvPr id="3106" name="Text Box 34"/>
          <p:cNvSpPr txBox="1">
            <a:spLocks noChangeArrowheads="1"/>
          </p:cNvSpPr>
          <p:nvPr/>
        </p:nvSpPr>
        <p:spPr bwMode="auto">
          <a:xfrm>
            <a:off x="1371600" y="5638800"/>
            <a:ext cx="7075488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BE" sz="1600">
                <a:latin typeface="Arial Black" pitchFamily="34" charset="0"/>
              </a:rPr>
              <a:t>La glande « entendre les enfants pleurer au milieu de la nuit »</a:t>
            </a:r>
          </a:p>
          <a:p>
            <a:r>
              <a:rPr lang="fr-BE" sz="1600">
                <a:latin typeface="Arial Black" pitchFamily="34" charset="0"/>
              </a:rPr>
              <a:t>n’est pas montrée en raison de sa petite taille.</a:t>
            </a:r>
          </a:p>
          <a:p>
            <a:r>
              <a:rPr lang="fr-BE" sz="1600">
                <a:latin typeface="Arial Black" pitchFamily="34" charset="0"/>
              </a:rPr>
              <a:t>Elle doit être observée au microscope…..</a:t>
            </a:r>
            <a:endParaRPr lang="fr-FR" sz="1600">
              <a:latin typeface="Arial Black" pitchFamily="34" charset="0"/>
            </a:endParaRPr>
          </a:p>
        </p:txBody>
      </p:sp>
    </p:spTree>
  </p:cSld>
  <p:clrMapOvr>
    <a:masterClrMapping/>
  </p:clrMapOvr>
  <p:transition advTm="2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3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75" fill="hold"/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75" fill="hold"/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95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1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250"/>
                            </p:stCondLst>
                            <p:childTnLst>
                              <p:par>
                                <p:cTn id="20" presetID="4" presetClass="entr" presetSubtype="3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750"/>
                            </p:stCondLst>
                            <p:childTnLst>
                              <p:par>
                                <p:cTn id="2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75"/>
                                        <p:tgtEl>
                                          <p:spTgt spid="3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575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75"/>
                                        <p:tgtEl>
                                          <p:spTgt spid="30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100"/>
                            </p:stCondLst>
                            <p:childTnLst>
                              <p:par>
                                <p:cTn id="32" presetID="4" presetClass="entr" presetSubtype="3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4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7600"/>
                            </p:stCondLst>
                            <p:childTnLst>
                              <p:par>
                                <p:cTn id="36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75" fill="hold"/>
                                        <p:tgtEl>
                                          <p:spTgt spid="3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75" fill="hold"/>
                                        <p:tgtEl>
                                          <p:spTgt spid="3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8425"/>
                            </p:stCondLst>
                            <p:childTnLst>
                              <p:par>
                                <p:cTn id="41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75" fill="hold"/>
                                        <p:tgtEl>
                                          <p:spTgt spid="3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75" fill="hold"/>
                                        <p:tgtEl>
                                          <p:spTgt spid="3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9100"/>
                            </p:stCondLst>
                            <p:childTnLst>
                              <p:par>
                                <p:cTn id="46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75" fill="hold"/>
                                        <p:tgtEl>
                                          <p:spTgt spid="3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75" fill="hold"/>
                                        <p:tgtEl>
                                          <p:spTgt spid="3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9775"/>
                            </p:stCondLst>
                            <p:childTnLst>
                              <p:par>
                                <p:cTn id="51" presetID="4" presetClass="entr" presetSubtype="3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3" dur="5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1275"/>
                            </p:stCondLst>
                            <p:childTnLst>
                              <p:par>
                                <p:cTn id="5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75"/>
                                        <p:tgtEl>
                                          <p:spTgt spid="30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2100"/>
                            </p:stCondLst>
                            <p:childTnLst>
                              <p:par>
                                <p:cTn id="5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75"/>
                                        <p:tgtEl>
                                          <p:spTgt spid="30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2625"/>
                            </p:stCondLst>
                            <p:childTnLst>
                              <p:par>
                                <p:cTn id="6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75"/>
                                        <p:tgtEl>
                                          <p:spTgt spid="30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3450"/>
                            </p:stCondLst>
                            <p:childTnLst>
                              <p:par>
                                <p:cTn id="67" presetID="2" presetClass="entr" presetSubtype="1" fill="hold" grpId="0" nodeType="afterEffect">
                                  <p:stCondLst>
                                    <p:cond delay="1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300" fill="hold"/>
                                        <p:tgtEl>
                                          <p:spTgt spid="30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300" fill="hold"/>
                                        <p:tgtEl>
                                          <p:spTgt spid="30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4750"/>
                            </p:stCondLst>
                            <p:childTnLst>
                              <p:par>
                                <p:cTn id="72" presetID="2" presetClass="entr" presetSubtype="1" fill="hold" grpId="0" nodeType="afterEffect">
                                  <p:stCondLst>
                                    <p:cond delay="1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300" fill="hold"/>
                                        <p:tgtEl>
                                          <p:spTgt spid="30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300" fill="hold"/>
                                        <p:tgtEl>
                                          <p:spTgt spid="30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6350"/>
                            </p:stCondLst>
                            <p:childTnLst>
                              <p:par>
                                <p:cTn id="77" presetID="2" presetClass="entr" presetSubtype="1" fill="hold" grpId="0" nodeType="afterEffect">
                                  <p:stCondLst>
                                    <p:cond delay="1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300" fill="hold"/>
                                        <p:tgtEl>
                                          <p:spTgt spid="30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300" fill="hold"/>
                                        <p:tgtEl>
                                          <p:spTgt spid="30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7650"/>
                            </p:stCondLst>
                            <p:childTnLst>
                              <p:par>
                                <p:cTn id="82" presetID="2" presetClass="entr" presetSubtype="1" fill="hold" grpId="0" nodeType="afterEffect">
                                  <p:stCondLst>
                                    <p:cond delay="1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300" fill="hold"/>
                                        <p:tgtEl>
                                          <p:spTgt spid="30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300" fill="hold"/>
                                        <p:tgtEl>
                                          <p:spTgt spid="30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8950"/>
                            </p:stCondLst>
                            <p:childTnLst>
                              <p:par>
                                <p:cTn id="87" presetID="2" presetClass="entr" presetSubtype="1" fill="hold" grpId="0" nodeType="afterEffect">
                                  <p:stCondLst>
                                    <p:cond delay="1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300" fill="hold"/>
                                        <p:tgtEl>
                                          <p:spTgt spid="30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300" fill="hold"/>
                                        <p:tgtEl>
                                          <p:spTgt spid="30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0550"/>
                            </p:stCondLst>
                            <p:childTnLst>
                              <p:par>
                                <p:cTn id="92" presetID="4" presetClass="entr" presetSubtype="3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94" dur="500"/>
                                        <p:tgtEl>
                                          <p:spTgt spid="30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22050"/>
                            </p:stCondLst>
                            <p:childTnLst>
                              <p:par>
                                <p:cTn id="9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2550"/>
                            </p:stCondLst>
                            <p:childTnLst>
                              <p:par>
                                <p:cTn id="101" presetID="4" presetClass="entr" presetSubtype="3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3" dur="500"/>
                                        <p:tgtEl>
                                          <p:spTgt spid="309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24050"/>
                            </p:stCondLst>
                            <p:childTnLst>
                              <p:par>
                                <p:cTn id="105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75" fill="hold"/>
                                        <p:tgtEl>
                                          <p:spTgt spid="30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75" fill="hold"/>
                                        <p:tgtEl>
                                          <p:spTgt spid="30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24725"/>
                            </p:stCondLst>
                            <p:childTnLst>
                              <p:par>
                                <p:cTn id="110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2" dur="75"/>
                                        <p:tgtEl>
                                          <p:spTgt spid="30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26025"/>
                            </p:stCondLst>
                            <p:childTnLst>
                              <p:par>
                                <p:cTn id="114" presetID="4" presetClass="entr" presetSubtype="3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6" dur="500"/>
                                        <p:tgtEl>
                                          <p:spTgt spid="30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27525"/>
                            </p:stCondLst>
                            <p:childTnLst>
                              <p:par>
                                <p:cTn id="118" presetID="4" presetClass="entr" presetSubtype="3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0" dur="500"/>
                                        <p:tgtEl>
                                          <p:spTgt spid="309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29025"/>
                            </p:stCondLst>
                            <p:childTnLst>
                              <p:par>
                                <p:cTn id="122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300" fill="hold"/>
                                        <p:tgtEl>
                                          <p:spTgt spid="30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300" fill="hold"/>
                                        <p:tgtEl>
                                          <p:spTgt spid="30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29325"/>
                            </p:stCondLst>
                            <p:childTnLst>
                              <p:par>
                                <p:cTn id="127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300" fill="hold"/>
                                        <p:tgtEl>
                                          <p:spTgt spid="30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300" fill="hold"/>
                                        <p:tgtEl>
                                          <p:spTgt spid="30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29925"/>
                            </p:stCondLst>
                            <p:childTnLst>
                              <p:par>
                                <p:cTn id="132" presetID="4" presetClass="entr" presetSubtype="3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4" dur="500"/>
                                        <p:tgtEl>
                                          <p:spTgt spid="309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31425"/>
                            </p:stCondLst>
                            <p:childTnLst>
                              <p:par>
                                <p:cTn id="136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75" fill="hold"/>
                                        <p:tgtEl>
                                          <p:spTgt spid="3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75" fill="hold"/>
                                        <p:tgtEl>
                                          <p:spTgt spid="3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32100"/>
                            </p:stCondLst>
                            <p:childTnLst>
                              <p:par>
                                <p:cTn id="141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75" fill="hold"/>
                                        <p:tgtEl>
                                          <p:spTgt spid="3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75" fill="hold"/>
                                        <p:tgtEl>
                                          <p:spTgt spid="3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33600"/>
                            </p:stCondLst>
                            <p:childTnLst>
                              <p:par>
                                <p:cTn id="146" presetID="4" presetClass="entr" presetSubtype="3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48" dur="500"/>
                                        <p:tgtEl>
                                          <p:spTgt spid="310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35100"/>
                            </p:stCondLst>
                            <p:childTnLst>
                              <p:par>
                                <p:cTn id="15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2" dur="75"/>
                                        <p:tgtEl>
                                          <p:spTgt spid="3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36525"/>
                            </p:stCondLst>
                            <p:childTnLst>
                              <p:par>
                                <p:cTn id="15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6" dur="75"/>
                                        <p:tgtEl>
                                          <p:spTgt spid="3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37500"/>
                            </p:stCondLst>
                            <p:childTnLst>
                              <p:par>
                                <p:cTn id="158" presetID="4" presetClass="entr" presetSubtype="3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0" dur="500"/>
                                        <p:tgtEl>
                                          <p:spTgt spid="310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39000"/>
                            </p:stCondLst>
                            <p:childTnLst>
                              <p:par>
                                <p:cTn id="162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4" dur="300" fill="hold"/>
                                        <p:tgtEl>
                                          <p:spTgt spid="3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5" dur="300" fill="hold"/>
                                        <p:tgtEl>
                                          <p:spTgt spid="3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39600"/>
                            </p:stCondLst>
                            <p:childTnLst>
                              <p:par>
                                <p:cTn id="167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300" fill="hold"/>
                                        <p:tgtEl>
                                          <p:spTgt spid="31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300" fill="hold"/>
                                        <p:tgtEl>
                                          <p:spTgt spid="31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40200"/>
                            </p:stCondLst>
                            <p:childTnLst>
                              <p:par>
                                <p:cTn id="172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4" dur="75"/>
                                        <p:tgtEl>
                                          <p:spTgt spid="3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41875"/>
                            </p:stCondLst>
                            <p:childTnLst>
                              <p:par>
                                <p:cTn id="17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8" dur="75"/>
                                        <p:tgtEl>
                                          <p:spTgt spid="3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45700"/>
                            </p:stCondLst>
                            <p:childTnLst>
                              <p:par>
                                <p:cTn id="18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2" dur="75"/>
                                        <p:tgtEl>
                                          <p:spTgt spid="31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48700"/>
                            </p:stCondLst>
                            <p:childTnLst>
                              <p:par>
                                <p:cTn id="18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6" dur="75"/>
                                        <p:tgtEl>
                                          <p:spTgt spid="31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utoUpdateAnimBg="0"/>
      <p:bldP spid="3076" grpId="0" build="p" autoUpdateAnimBg="0" advAuto="1000"/>
      <p:bldP spid="3077" grpId="0" build="p" autoUpdateAnimBg="0" advAuto="1000"/>
      <p:bldP spid="3078" grpId="0" animBg="1"/>
      <p:bldP spid="3079" grpId="0" build="p" autoUpdateAnimBg="0" advAuto="0"/>
      <p:bldP spid="3082" grpId="0" animBg="1"/>
      <p:bldP spid="3083" grpId="0" build="p" autoUpdateAnimBg="0" advAuto="0"/>
      <p:bldP spid="3084" grpId="0" animBg="1"/>
      <p:bldP spid="3085" grpId="0" build="p" autoUpdateAnimBg="0" advAuto="0"/>
      <p:bldP spid="3086" grpId="0" build="p" autoUpdateAnimBg="0" advAuto="1000"/>
      <p:bldP spid="3090" grpId="0" animBg="1"/>
      <p:bldP spid="3091" grpId="0" autoUpdateAnimBg="0"/>
      <p:bldP spid="3092" grpId="0" animBg="1"/>
      <p:bldP spid="3093" grpId="0" build="p" autoUpdateAnimBg="0" advAuto="0"/>
      <p:bldP spid="3094" grpId="0" build="p" autoUpdateAnimBg="0" advAuto="1000"/>
      <p:bldP spid="3095" grpId="0" build="p" autoUpdateAnimBg="0" advAuto="1000"/>
      <p:bldP spid="3096" grpId="0" animBg="1"/>
      <p:bldP spid="3097" grpId="0" build="p" autoUpdateAnimBg="0" advAuto="0"/>
      <p:bldP spid="3098" grpId="0" animBg="1"/>
      <p:bldP spid="3099" grpId="0" build="p" autoUpdateAnimBg="0" advAuto="0"/>
      <p:bldP spid="3101" grpId="0" animBg="1"/>
      <p:bldP spid="3102" grpId="0" build="p" autoUpdateAnimBg="0" advAuto="0"/>
      <p:bldP spid="3103" grpId="0" animBg="1"/>
      <p:bldP spid="3104" grpId="0" build="p" autoUpdateAnimBg="0" advAuto="0"/>
      <p:bldP spid="3105" grpId="0" build="p" autoUpdateAnimBg="0" advAuto="1000"/>
      <p:bldP spid="3106" grpId="0" build="p" autoUpdateAnimBg="0" advAuto="0"/>
    </p:bldLst>
  </p:timing>
</p:sld>
</file>

<file path=ppt/theme/theme1.xml><?xml version="1.0" encoding="utf-8"?>
<a:theme xmlns:a="http://schemas.openxmlformats.org/drawingml/2006/main" name="Modèle par défaut">
  <a:themeElements>
    <a:clrScheme name="Modèle par défaut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dèle par défau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122</Words>
  <Application>Microsoft Office PowerPoint</Application>
  <PresentationFormat>Affichage à l'écran (4:3)</PresentationFormat>
  <Paragraphs>62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Times New Roman</vt:lpstr>
      <vt:lpstr>Arial Black</vt:lpstr>
      <vt:lpstr>Impact</vt:lpstr>
      <vt:lpstr>Modèle par défaut</vt:lpstr>
      <vt:lpstr>Le cerveau féminin</vt:lpstr>
      <vt:lpstr>Le cerveau masculin</vt:lpstr>
    </vt:vector>
  </TitlesOfParts>
  <Company>Unknown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cerveau</dc:title>
  <dc:creator>Olivier et Danièle</dc:creator>
  <cp:lastModifiedBy>Houssay</cp:lastModifiedBy>
  <cp:revision>14</cp:revision>
  <dcterms:created xsi:type="dcterms:W3CDTF">2001-12-12T15:13:54Z</dcterms:created>
  <dcterms:modified xsi:type="dcterms:W3CDTF">2010-02-02T21:37:28Z</dcterms:modified>
</cp:coreProperties>
</file>